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0" r:id="rId4"/>
    <p:sldId id="262" r:id="rId5"/>
    <p:sldId id="265" r:id="rId6"/>
    <p:sldId id="267" r:id="rId7"/>
    <p:sldId id="268" r:id="rId8"/>
    <p:sldId id="269" r:id="rId9"/>
    <p:sldId id="264" r:id="rId10"/>
    <p:sldId id="266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서울남산체 B" panose="02020503020101020101" pitchFamily="18" charset="-127"/>
      <p:regular r:id="rId15"/>
    </p:embeddedFont>
    <p:embeddedFont>
      <p:font typeface="서울남산체 EB" panose="02020503020101020101" pitchFamily="18" charset="-127"/>
      <p:regular r:id="rId16"/>
    </p:embeddedFont>
    <p:embeddedFont>
      <p:font typeface="서울남산체 L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현수" initials="정현" lastIdx="1" clrIdx="0">
    <p:extLst>
      <p:ext uri="{19B8F6BF-5375-455C-9EA6-DF929625EA0E}">
        <p15:presenceInfo xmlns:p15="http://schemas.microsoft.com/office/powerpoint/2012/main" userId="8ae539c6f47095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FFCB25"/>
    <a:srgbClr val="FFC000"/>
    <a:srgbClr val="FFFFFF"/>
    <a:srgbClr val="FFF3CD"/>
    <a:srgbClr val="F2F2F2"/>
    <a:srgbClr val="E4E4E4"/>
    <a:srgbClr val="D3D2D0"/>
    <a:srgbClr val="ECF6E2"/>
    <a:srgbClr val="FB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B3F2-B922-4E01-87A3-4AE4531E902A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C650-5162-47DA-B6E6-35292557C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4F0B-F9E6-4F2C-9D89-DBFAAF69C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1E63E6-7021-469E-A0CB-8DB55A252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5635-81AB-4D79-BA46-49A22F22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5D7F-1BC9-4154-B7FB-C4763F345EF0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25D81-02B2-46D6-9FA7-3B8C901C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08D54-EB07-4173-86FC-2D6DEBCE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8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F89A-F471-47C7-B78F-F3614D60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0E416-D764-40C5-8D3D-78D68CCC8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2FF3D-B142-4A2F-9229-F02E6008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D538-09C3-403C-AC98-7C591FDE873D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9280-7D7F-4EA8-BF65-4E4723AE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B97A3-2B91-48F8-8254-86A4B3A4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7EA55-1C91-4310-85C3-5D7A8FCB9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997AF-0D69-4E28-A4A7-3003BB83E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0746F-B9E1-4B0B-A139-4E4D42A7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81C-20C0-417A-B9D0-34CD73F2F4E3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5C554-BC3F-4BEC-BF1A-9CAABAFB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58613-9106-4497-8449-E075B3C9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94ED0-2BB3-4E24-A232-DA9B60FD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EC55-9B1C-4EBB-AFE4-B51A1FBF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3F68C-0DF5-4CF9-ABF3-FF930469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40E0-9327-4E45-90CD-4A6FE40F7B21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55F41-6158-4E86-B641-A5F2A29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47BC0-4C5E-4862-ACCE-84807F76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06A8D-7D4C-4ED3-BBEF-37253C2B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AC267-611B-4476-86EB-91A95EBB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429F4-3D4D-436E-9FE7-8850F602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9AB0-EB37-4DFB-8497-857D6DECCE49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4EE79-8BE4-422D-9C5F-83263E46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AFAAF-305E-4D82-99AE-4E49FA81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12A6A-2C88-4C4E-8044-63CEF048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ED4D-F0EA-4F73-974E-B82FFF53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EDB4D-C2DE-48A7-8875-55E357B0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4667C-2FAA-4840-927D-037CF73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DFD9-7A96-440A-979A-09EB7B34A605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119A7-2C85-406A-8C29-79F24A3B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7745C-116F-46D4-B453-1E2E62FF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6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38DC-24AE-4AC8-AA05-D8E74C25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DBF37-9A18-46B5-9CFA-D6BC3DFD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95BEEB-6598-4178-8C93-DC2A228D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9C77CF-4C80-45E9-AA72-C5E43CF1D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E9320-1B57-40C4-A773-FFEB0ABCD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DE6B5F-6AE7-4F31-BF9A-EC928E29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7BE3-49AF-4CED-BF16-BE9E664670B2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CCD8A-F833-4CA2-A117-C22CC51C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7E666-CB78-487A-A872-6A03F4F3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2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CF166-1168-426A-97EF-684A5EE4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A74A9C-DE74-4770-B2EF-B1D528F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92EF-AF68-4BCF-8FCE-69F3B0B78B07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0AEE0-829B-492A-8F5E-1F1DE2A5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345FC-B83B-4AD2-BFD2-2CA303D1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E2C77A-5B94-4BD6-AC30-26A49D7E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FF0E-BE4F-40C9-A133-8F931D17AAD0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AACA-4B55-49B2-A2D1-33DB9198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5AE1A-E097-4B12-988B-1B0C0DCF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4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3D1A-FC0B-4D39-8892-F5D6B80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15076-15AC-424F-9920-66F69EA8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AB28E-98B9-495F-AD98-156BABDE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B3F441-4822-46C2-8C25-4D6614E4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27C5-0FA7-463D-AC71-A412F196A0FC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A3606-9C31-4384-ADE4-00EA803D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E48F6-F015-4983-B198-F475D9B2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5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0FC9-0FA5-4A2D-B48D-3DD42F4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87BA7-5084-4EC4-A4B0-71C4805FA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0B19B-6D0C-417E-8D47-BF5DE712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F5D22-EB06-457F-BB48-A6CC29C1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61D9-50E5-4E16-A086-6760F5F7A9F2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092B3-347E-459C-A039-434C9FF2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4D46D-A510-4BC6-83DD-0018ACB5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D1E9B-105A-4103-A576-562A346F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36AD7-CA93-41BB-A2E0-1B915089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FDDA-C52D-41E2-846A-E395D433A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FF1C-E4F3-48C7-9F29-A2B343814BA1}" type="datetime1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89FDF-4088-40A4-8095-AFC3555CA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D5C11-94BE-4EA6-B94E-C88BFF5D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AA04-7923-47F5-9E6E-D6155838D7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jpg"/><Relationship Id="rId5" Type="http://schemas.openxmlformats.org/officeDocument/2006/relationships/image" Target="../media/image13.jpg"/><Relationship Id="rId10" Type="http://schemas.openxmlformats.org/officeDocument/2006/relationships/image" Target="../media/image14.jpg"/><Relationship Id="rId4" Type="http://schemas.openxmlformats.org/officeDocument/2006/relationships/image" Target="../media/image12.jp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10" Type="http://schemas.openxmlformats.org/officeDocument/2006/relationships/image" Target="../media/image30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svg"/><Relationship Id="rId7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5FDC50-6CB5-4B13-B240-B456A7722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62" b="14781"/>
          <a:stretch/>
        </p:blipFill>
        <p:spPr bwMode="auto">
          <a:xfrm>
            <a:off x="0" y="-75013"/>
            <a:ext cx="12204701" cy="700776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5A30ED1-DE61-40E7-90E5-94D8253A7EA0}"/>
              </a:ext>
            </a:extLst>
          </p:cNvPr>
          <p:cNvSpPr/>
          <p:nvPr/>
        </p:nvSpPr>
        <p:spPr>
          <a:xfrm rot="10800000" flipV="1">
            <a:off x="-21462" y="-46300"/>
            <a:ext cx="6422262" cy="6972299"/>
          </a:xfrm>
          <a:custGeom>
            <a:avLst/>
            <a:gdLst>
              <a:gd name="connsiteX0" fmla="*/ 1841500 w 6667500"/>
              <a:gd name="connsiteY0" fmla="*/ 127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1841500 w 6667500"/>
              <a:gd name="connsiteY4" fmla="*/ 12700 h 6959600"/>
              <a:gd name="connsiteX0" fmla="*/ 254000 w 6667500"/>
              <a:gd name="connsiteY0" fmla="*/ 25400 h 6959600"/>
              <a:gd name="connsiteX1" fmla="*/ 0 w 6667500"/>
              <a:gd name="connsiteY1" fmla="*/ 6934200 h 6959600"/>
              <a:gd name="connsiteX2" fmla="*/ 6667500 w 6667500"/>
              <a:gd name="connsiteY2" fmla="*/ 6959600 h 6959600"/>
              <a:gd name="connsiteX3" fmla="*/ 6654800 w 6667500"/>
              <a:gd name="connsiteY3" fmla="*/ 0 h 6959600"/>
              <a:gd name="connsiteX4" fmla="*/ 254000 w 6667500"/>
              <a:gd name="connsiteY4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0 h 6959600"/>
              <a:gd name="connsiteX4" fmla="*/ 0 w 6413500"/>
              <a:gd name="connsiteY4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874463"/>
              <a:gd name="connsiteY0" fmla="*/ 25400 h 6959600"/>
              <a:gd name="connsiteX1" fmla="*/ 1041400 w 6874463"/>
              <a:gd name="connsiteY1" fmla="*/ 4699000 h 6959600"/>
              <a:gd name="connsiteX2" fmla="*/ 6413500 w 6874463"/>
              <a:gd name="connsiteY2" fmla="*/ 6959600 h 6959600"/>
              <a:gd name="connsiteX3" fmla="*/ 6400800 w 6874463"/>
              <a:gd name="connsiteY3" fmla="*/ 1954997 h 6959600"/>
              <a:gd name="connsiteX4" fmla="*/ 6400800 w 6874463"/>
              <a:gd name="connsiteY4" fmla="*/ 0 h 6959600"/>
              <a:gd name="connsiteX5" fmla="*/ 0 w 6874463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00800 w 6413500"/>
              <a:gd name="connsiteY3" fmla="*/ 1954997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413500"/>
              <a:gd name="connsiteY0" fmla="*/ 25400 h 6959600"/>
              <a:gd name="connsiteX1" fmla="*/ 1041400 w 6413500"/>
              <a:gd name="connsiteY1" fmla="*/ 4699000 h 6959600"/>
              <a:gd name="connsiteX2" fmla="*/ 6413500 w 6413500"/>
              <a:gd name="connsiteY2" fmla="*/ 6959600 h 6959600"/>
              <a:gd name="connsiteX3" fmla="*/ 6412375 w 6413500"/>
              <a:gd name="connsiteY3" fmla="*/ 1989721 h 6959600"/>
              <a:gd name="connsiteX4" fmla="*/ 6400800 w 6413500"/>
              <a:gd name="connsiteY4" fmla="*/ 0 h 6959600"/>
              <a:gd name="connsiteX5" fmla="*/ 0 w 6413500"/>
              <a:gd name="connsiteY5" fmla="*/ 25400 h 6959600"/>
              <a:gd name="connsiteX0" fmla="*/ 0 w 6551703"/>
              <a:gd name="connsiteY0" fmla="*/ 38099 h 6972299"/>
              <a:gd name="connsiteX1" fmla="*/ 1041400 w 6551703"/>
              <a:gd name="connsiteY1" fmla="*/ 4711699 h 6972299"/>
              <a:gd name="connsiteX2" fmla="*/ 6413500 w 6551703"/>
              <a:gd name="connsiteY2" fmla="*/ 6972299 h 6972299"/>
              <a:gd name="connsiteX3" fmla="*/ 6412375 w 6551703"/>
              <a:gd name="connsiteY3" fmla="*/ 2002420 h 6972299"/>
              <a:gd name="connsiteX4" fmla="*/ 6400800 w 6551703"/>
              <a:gd name="connsiteY4" fmla="*/ 12699 h 6972299"/>
              <a:gd name="connsiteX5" fmla="*/ 4409954 w 6551703"/>
              <a:gd name="connsiteY5" fmla="*/ 0 h 6972299"/>
              <a:gd name="connsiteX6" fmla="*/ 0 w 6551703"/>
              <a:gd name="connsiteY6" fmla="*/ 38099 h 6972299"/>
              <a:gd name="connsiteX0" fmla="*/ 0 w 6413500"/>
              <a:gd name="connsiteY0" fmla="*/ 38099 h 6972299"/>
              <a:gd name="connsiteX1" fmla="*/ 1041400 w 6413500"/>
              <a:gd name="connsiteY1" fmla="*/ 4711699 h 6972299"/>
              <a:gd name="connsiteX2" fmla="*/ 6413500 w 6413500"/>
              <a:gd name="connsiteY2" fmla="*/ 6972299 h 6972299"/>
              <a:gd name="connsiteX3" fmla="*/ 6412375 w 6413500"/>
              <a:gd name="connsiteY3" fmla="*/ 2002420 h 6972299"/>
              <a:gd name="connsiteX4" fmla="*/ 6400800 w 6413500"/>
              <a:gd name="connsiteY4" fmla="*/ 12699 h 6972299"/>
              <a:gd name="connsiteX5" fmla="*/ 4409954 w 6413500"/>
              <a:gd name="connsiteY5" fmla="*/ 0 h 6972299"/>
              <a:gd name="connsiteX6" fmla="*/ 0 w 6413500"/>
              <a:gd name="connsiteY6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558962"/>
              <a:gd name="connsiteY0" fmla="*/ 38099 h 6972299"/>
              <a:gd name="connsiteX1" fmla="*/ 1041400 w 6558962"/>
              <a:gd name="connsiteY1" fmla="*/ 4711699 h 6972299"/>
              <a:gd name="connsiteX2" fmla="*/ 6413500 w 6558962"/>
              <a:gd name="connsiteY2" fmla="*/ 6972299 h 6972299"/>
              <a:gd name="connsiteX3" fmla="*/ 6412375 w 6558962"/>
              <a:gd name="connsiteY3" fmla="*/ 2002420 h 6972299"/>
              <a:gd name="connsiteX4" fmla="*/ 4409954 w 6558962"/>
              <a:gd name="connsiteY4" fmla="*/ 0 h 6972299"/>
              <a:gd name="connsiteX5" fmla="*/ 0 w 6558962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5377"/>
              <a:gd name="connsiteY0" fmla="*/ 38099 h 6972299"/>
              <a:gd name="connsiteX1" fmla="*/ 1041400 w 6415377"/>
              <a:gd name="connsiteY1" fmla="*/ 4711699 h 6972299"/>
              <a:gd name="connsiteX2" fmla="*/ 6413500 w 6415377"/>
              <a:gd name="connsiteY2" fmla="*/ 6972299 h 6972299"/>
              <a:gd name="connsiteX3" fmla="*/ 6412375 w 6415377"/>
              <a:gd name="connsiteY3" fmla="*/ 2002420 h 6972299"/>
              <a:gd name="connsiteX4" fmla="*/ 4409954 w 6415377"/>
              <a:gd name="connsiteY4" fmla="*/ 0 h 6972299"/>
              <a:gd name="connsiteX5" fmla="*/ 0 w 6415377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40995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26136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38099 h 6972299"/>
              <a:gd name="connsiteX1" fmla="*/ 1041400 w 6418766"/>
              <a:gd name="connsiteY1" fmla="*/ 4711699 h 6972299"/>
              <a:gd name="connsiteX2" fmla="*/ 6413500 w 6418766"/>
              <a:gd name="connsiteY2" fmla="*/ 6972299 h 6972299"/>
              <a:gd name="connsiteX3" fmla="*/ 6416185 w 6418766"/>
              <a:gd name="connsiteY3" fmla="*/ 2185300 h 6972299"/>
              <a:gd name="connsiteX4" fmla="*/ 4303274 w 6418766"/>
              <a:gd name="connsiteY4" fmla="*/ 0 h 6972299"/>
              <a:gd name="connsiteX5" fmla="*/ 0 w 6418766"/>
              <a:gd name="connsiteY5" fmla="*/ 38099 h 697229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8766"/>
              <a:gd name="connsiteY0" fmla="*/ 45719 h 6979919"/>
              <a:gd name="connsiteX1" fmla="*/ 1041400 w 6418766"/>
              <a:gd name="connsiteY1" fmla="*/ 4719319 h 6979919"/>
              <a:gd name="connsiteX2" fmla="*/ 6413500 w 6418766"/>
              <a:gd name="connsiteY2" fmla="*/ 6979919 h 6979919"/>
              <a:gd name="connsiteX3" fmla="*/ 6416185 w 6418766"/>
              <a:gd name="connsiteY3" fmla="*/ 2192920 h 6979919"/>
              <a:gd name="connsiteX4" fmla="*/ 4333754 w 6418766"/>
              <a:gd name="connsiteY4" fmla="*/ 0 h 6979919"/>
              <a:gd name="connsiteX5" fmla="*/ 0 w 6418766"/>
              <a:gd name="connsiteY5" fmla="*/ 45719 h 6979919"/>
              <a:gd name="connsiteX0" fmla="*/ 0 w 6415377"/>
              <a:gd name="connsiteY0" fmla="*/ 45719 h 6979919"/>
              <a:gd name="connsiteX1" fmla="*/ 1041400 w 6415377"/>
              <a:gd name="connsiteY1" fmla="*/ 4719319 h 6979919"/>
              <a:gd name="connsiteX2" fmla="*/ 6413500 w 6415377"/>
              <a:gd name="connsiteY2" fmla="*/ 6979919 h 6979919"/>
              <a:gd name="connsiteX3" fmla="*/ 6412375 w 6415377"/>
              <a:gd name="connsiteY3" fmla="*/ 2135770 h 6979919"/>
              <a:gd name="connsiteX4" fmla="*/ 4333754 w 6415377"/>
              <a:gd name="connsiteY4" fmla="*/ 0 h 6979919"/>
              <a:gd name="connsiteX5" fmla="*/ 0 w 6415377"/>
              <a:gd name="connsiteY5" fmla="*/ 45719 h 6979919"/>
              <a:gd name="connsiteX0" fmla="*/ 0 w 6422262"/>
              <a:gd name="connsiteY0" fmla="*/ 45719 h 6979919"/>
              <a:gd name="connsiteX1" fmla="*/ 1041400 w 6422262"/>
              <a:gd name="connsiteY1" fmla="*/ 4719319 h 6979919"/>
              <a:gd name="connsiteX2" fmla="*/ 6413500 w 6422262"/>
              <a:gd name="connsiteY2" fmla="*/ 6979919 h 6979919"/>
              <a:gd name="connsiteX3" fmla="*/ 6419995 w 6422262"/>
              <a:gd name="connsiteY3" fmla="*/ 2227210 h 6979919"/>
              <a:gd name="connsiteX4" fmla="*/ 4333754 w 6422262"/>
              <a:gd name="connsiteY4" fmla="*/ 0 h 6979919"/>
              <a:gd name="connsiteX5" fmla="*/ 0 w 6422262"/>
              <a:gd name="connsiteY5" fmla="*/ 45719 h 697991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4242314 w 6422262"/>
              <a:gd name="connsiteY4" fmla="*/ 0 h 6972299"/>
              <a:gd name="connsiteX5" fmla="*/ 0 w 6422262"/>
              <a:gd name="connsiteY5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328920 w 6422262"/>
              <a:gd name="connsiteY4" fmla="*/ 10927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0832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  <a:gd name="connsiteX0" fmla="*/ 0 w 6422262"/>
              <a:gd name="connsiteY0" fmla="*/ 38099 h 6972299"/>
              <a:gd name="connsiteX1" fmla="*/ 1041400 w 6422262"/>
              <a:gd name="connsiteY1" fmla="*/ 4711699 h 6972299"/>
              <a:gd name="connsiteX2" fmla="*/ 6413500 w 6422262"/>
              <a:gd name="connsiteY2" fmla="*/ 6972299 h 6972299"/>
              <a:gd name="connsiteX3" fmla="*/ 6419995 w 6422262"/>
              <a:gd name="connsiteY3" fmla="*/ 2219590 h 6972299"/>
              <a:gd name="connsiteX4" fmla="*/ 5638800 w 6422262"/>
              <a:gd name="connsiteY4" fmla="*/ 635580 h 6972299"/>
              <a:gd name="connsiteX5" fmla="*/ 4242314 w 6422262"/>
              <a:gd name="connsiteY5" fmla="*/ 0 h 6972299"/>
              <a:gd name="connsiteX6" fmla="*/ 0 w 6422262"/>
              <a:gd name="connsiteY6" fmla="*/ 38099 h 697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2262" h="6972299">
                <a:moveTo>
                  <a:pt x="0" y="38099"/>
                </a:moveTo>
                <a:lnTo>
                  <a:pt x="1041400" y="4711699"/>
                </a:lnTo>
                <a:lnTo>
                  <a:pt x="6413500" y="6972299"/>
                </a:lnTo>
                <a:cubicBezTo>
                  <a:pt x="6403908" y="5496393"/>
                  <a:pt x="6429827" y="3520536"/>
                  <a:pt x="6419995" y="2219590"/>
                </a:cubicBezTo>
                <a:lnTo>
                  <a:pt x="5638800" y="635580"/>
                </a:lnTo>
                <a:lnTo>
                  <a:pt x="4242314" y="0"/>
                </a:lnTo>
                <a:lnTo>
                  <a:pt x="0" y="38099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785DB14-10AF-428E-B8A4-077639AECE9B}"/>
              </a:ext>
            </a:extLst>
          </p:cNvPr>
          <p:cNvSpPr/>
          <p:nvPr/>
        </p:nvSpPr>
        <p:spPr>
          <a:xfrm>
            <a:off x="874419" y="3661711"/>
            <a:ext cx="4170092" cy="3591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본선 발표 자료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4A171-3BBC-4FEC-BAD0-12F3D3DCFAB9}"/>
              </a:ext>
            </a:extLst>
          </p:cNvPr>
          <p:cNvSpPr txBox="1"/>
          <p:nvPr/>
        </p:nvSpPr>
        <p:spPr>
          <a:xfrm>
            <a:off x="1761175" y="2056314"/>
            <a:ext cx="367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985465-4B51-4D34-9891-B5A820FD4634}"/>
              </a:ext>
            </a:extLst>
          </p:cNvPr>
          <p:cNvSpPr/>
          <p:nvPr/>
        </p:nvSpPr>
        <p:spPr>
          <a:xfrm rot="10800000" flipV="1">
            <a:off x="303560" y="4760040"/>
            <a:ext cx="7708900" cy="2204541"/>
          </a:xfrm>
          <a:custGeom>
            <a:avLst/>
            <a:gdLst>
              <a:gd name="connsiteX0" fmla="*/ 0 w 7937500"/>
              <a:gd name="connsiteY0" fmla="*/ 2108200 h 2146300"/>
              <a:gd name="connsiteX1" fmla="*/ 2603500 w 7937500"/>
              <a:gd name="connsiteY1" fmla="*/ 0 h 2146300"/>
              <a:gd name="connsiteX2" fmla="*/ 7937500 w 7937500"/>
              <a:gd name="connsiteY2" fmla="*/ 2146300 h 2146300"/>
              <a:gd name="connsiteX3" fmla="*/ 0 w 7937500"/>
              <a:gd name="connsiteY3" fmla="*/ 2108200 h 2146300"/>
              <a:gd name="connsiteX0" fmla="*/ 0 w 7708900"/>
              <a:gd name="connsiteY0" fmla="*/ 2108200 h 2133600"/>
              <a:gd name="connsiteX1" fmla="*/ 2603500 w 7708900"/>
              <a:gd name="connsiteY1" fmla="*/ 0 h 2133600"/>
              <a:gd name="connsiteX2" fmla="*/ 7708900 w 7708900"/>
              <a:gd name="connsiteY2" fmla="*/ 2133600 h 2133600"/>
              <a:gd name="connsiteX3" fmla="*/ 0 w 7708900"/>
              <a:gd name="connsiteY3" fmla="*/ 21082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900" h="2133600">
                <a:moveTo>
                  <a:pt x="0" y="2108200"/>
                </a:moveTo>
                <a:lnTo>
                  <a:pt x="2603500" y="0"/>
                </a:lnTo>
                <a:lnTo>
                  <a:pt x="7708900" y="2133600"/>
                </a:lnTo>
                <a:lnTo>
                  <a:pt x="0" y="2108200"/>
                </a:lnTo>
                <a:close/>
              </a:path>
            </a:pathLst>
          </a:custGeom>
          <a:solidFill>
            <a:srgbClr val="FFCB25">
              <a:alpha val="5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384390-D22F-4F59-A903-E396FAA93D5B}"/>
              </a:ext>
            </a:extLst>
          </p:cNvPr>
          <p:cNvSpPr/>
          <p:nvPr/>
        </p:nvSpPr>
        <p:spPr>
          <a:xfrm rot="10800000" flipV="1">
            <a:off x="5461955" y="-69339"/>
            <a:ext cx="2730500" cy="7048389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0" h="6972300">
                <a:moveTo>
                  <a:pt x="1689100" y="0"/>
                </a:moveTo>
                <a:lnTo>
                  <a:pt x="0" y="6972300"/>
                </a:lnTo>
                <a:lnTo>
                  <a:pt x="2730500" y="4699000"/>
                </a:lnTo>
                <a:lnTo>
                  <a:pt x="1689100" y="0"/>
                </a:lnTo>
                <a:close/>
              </a:path>
            </a:pathLst>
          </a:custGeom>
          <a:solidFill>
            <a:srgbClr val="FFCB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40AF87-0532-4B17-8696-84E6D9431255}"/>
              </a:ext>
            </a:extLst>
          </p:cNvPr>
          <p:cNvGrpSpPr/>
          <p:nvPr/>
        </p:nvGrpSpPr>
        <p:grpSpPr>
          <a:xfrm>
            <a:off x="874418" y="2464038"/>
            <a:ext cx="733565" cy="740824"/>
            <a:chOff x="-1716995" y="4085976"/>
            <a:chExt cx="733565" cy="74082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72D4362-7E79-4F51-AA55-49A1C8509B1E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방향">
              <a:extLst>
                <a:ext uri="{FF2B5EF4-FFF2-40B4-BE49-F238E27FC236}">
                  <a16:creationId xmlns:a16="http://schemas.microsoft.com/office/drawing/2014/main" id="{EC1D361C-C910-477D-BD2F-39AAD529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FF91723-D233-4939-93B1-1B1C0B5B9E6C}"/>
              </a:ext>
            </a:extLst>
          </p:cNvPr>
          <p:cNvSpPr/>
          <p:nvPr/>
        </p:nvSpPr>
        <p:spPr>
          <a:xfrm rot="14212372" flipV="1">
            <a:off x="-165344" y="-870322"/>
            <a:ext cx="1610848" cy="2592197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1365733 w 2730500"/>
              <a:gd name="connsiteY0" fmla="*/ 0 h 4130825"/>
              <a:gd name="connsiteX1" fmla="*/ 0 w 2730500"/>
              <a:gd name="connsiteY1" fmla="*/ 4130825 h 4130825"/>
              <a:gd name="connsiteX2" fmla="*/ 2730500 w 2730500"/>
              <a:gd name="connsiteY2" fmla="*/ 1857525 h 4130825"/>
              <a:gd name="connsiteX3" fmla="*/ 1365733 w 2730500"/>
              <a:gd name="connsiteY3" fmla="*/ 0 h 4130825"/>
              <a:gd name="connsiteX0" fmla="*/ 1673956 w 2730500"/>
              <a:gd name="connsiteY0" fmla="*/ 0 h 3807825"/>
              <a:gd name="connsiteX1" fmla="*/ 0 w 2730500"/>
              <a:gd name="connsiteY1" fmla="*/ 3807825 h 3807825"/>
              <a:gd name="connsiteX2" fmla="*/ 2730500 w 2730500"/>
              <a:gd name="connsiteY2" fmla="*/ 1534525 h 3807825"/>
              <a:gd name="connsiteX3" fmla="*/ 1673956 w 2730500"/>
              <a:gd name="connsiteY3" fmla="*/ 0 h 3807825"/>
              <a:gd name="connsiteX0" fmla="*/ 331766 w 1388310"/>
              <a:gd name="connsiteY0" fmla="*/ 0 h 2480244"/>
              <a:gd name="connsiteX1" fmla="*/ 0 w 1388310"/>
              <a:gd name="connsiteY1" fmla="*/ 2480244 h 2480244"/>
              <a:gd name="connsiteX2" fmla="*/ 1388310 w 1388310"/>
              <a:gd name="connsiteY2" fmla="*/ 1534525 h 2480244"/>
              <a:gd name="connsiteX3" fmla="*/ 331766 w 1388310"/>
              <a:gd name="connsiteY3" fmla="*/ 0 h 2480244"/>
              <a:gd name="connsiteX0" fmla="*/ 554303 w 1610847"/>
              <a:gd name="connsiteY0" fmla="*/ 0 h 2583659"/>
              <a:gd name="connsiteX1" fmla="*/ 0 w 1610847"/>
              <a:gd name="connsiteY1" fmla="*/ 2583659 h 2583659"/>
              <a:gd name="connsiteX2" fmla="*/ 1610847 w 1610847"/>
              <a:gd name="connsiteY2" fmla="*/ 1534525 h 2583659"/>
              <a:gd name="connsiteX3" fmla="*/ 554303 w 1610847"/>
              <a:gd name="connsiteY3" fmla="*/ 0 h 2583659"/>
              <a:gd name="connsiteX0" fmla="*/ 554304 w 1610848"/>
              <a:gd name="connsiteY0" fmla="*/ 0 h 2583659"/>
              <a:gd name="connsiteX1" fmla="*/ 0 w 1610848"/>
              <a:gd name="connsiteY1" fmla="*/ 2583659 h 2583659"/>
              <a:gd name="connsiteX2" fmla="*/ 1610848 w 1610848"/>
              <a:gd name="connsiteY2" fmla="*/ 1534525 h 2583659"/>
              <a:gd name="connsiteX3" fmla="*/ 554304 w 1610848"/>
              <a:gd name="connsiteY3" fmla="*/ 0 h 2583659"/>
              <a:gd name="connsiteX0" fmla="*/ 554304 w 1610848"/>
              <a:gd name="connsiteY0" fmla="*/ 0 h 2583659"/>
              <a:gd name="connsiteX1" fmla="*/ 272372 w 1610848"/>
              <a:gd name="connsiteY1" fmla="*/ 1257639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593179 w 1610848"/>
              <a:gd name="connsiteY1" fmla="*/ 1302913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  <a:gd name="connsiteX0" fmla="*/ 554304 w 1610848"/>
              <a:gd name="connsiteY0" fmla="*/ 0 h 2583659"/>
              <a:gd name="connsiteX1" fmla="*/ 1155101 w 1610848"/>
              <a:gd name="connsiteY1" fmla="*/ 1416272 h 2583659"/>
              <a:gd name="connsiteX2" fmla="*/ 0 w 1610848"/>
              <a:gd name="connsiteY2" fmla="*/ 2583659 h 2583659"/>
              <a:gd name="connsiteX3" fmla="*/ 1610848 w 1610848"/>
              <a:gd name="connsiteY3" fmla="*/ 1534525 h 2583659"/>
              <a:gd name="connsiteX4" fmla="*/ 554304 w 1610848"/>
              <a:gd name="connsiteY4" fmla="*/ 0 h 258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848" h="2583659">
                <a:moveTo>
                  <a:pt x="554304" y="0"/>
                </a:moveTo>
                <a:lnTo>
                  <a:pt x="1155101" y="1416272"/>
                </a:lnTo>
                <a:lnTo>
                  <a:pt x="0" y="2583659"/>
                </a:lnTo>
                <a:lnTo>
                  <a:pt x="1610848" y="1534525"/>
                </a:lnTo>
                <a:lnTo>
                  <a:pt x="554304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A0CADFC-26AD-4E32-8DBA-2A3C25BB1F6F}"/>
              </a:ext>
            </a:extLst>
          </p:cNvPr>
          <p:cNvSpPr/>
          <p:nvPr/>
        </p:nvSpPr>
        <p:spPr>
          <a:xfrm rot="14341101" flipV="1">
            <a:off x="257587" y="-554763"/>
            <a:ext cx="1178652" cy="2598060"/>
          </a:xfrm>
          <a:custGeom>
            <a:avLst/>
            <a:gdLst>
              <a:gd name="connsiteX0" fmla="*/ 1638300 w 2654300"/>
              <a:gd name="connsiteY0" fmla="*/ 0 h 6921500"/>
              <a:gd name="connsiteX1" fmla="*/ 0 w 2654300"/>
              <a:gd name="connsiteY1" fmla="*/ 6921500 h 6921500"/>
              <a:gd name="connsiteX2" fmla="*/ 2654300 w 2654300"/>
              <a:gd name="connsiteY2" fmla="*/ 4724400 h 6921500"/>
              <a:gd name="connsiteX3" fmla="*/ 1638300 w 2654300"/>
              <a:gd name="connsiteY3" fmla="*/ 0 h 6921500"/>
              <a:gd name="connsiteX0" fmla="*/ 1638300 w 2730500"/>
              <a:gd name="connsiteY0" fmla="*/ 0 h 6921500"/>
              <a:gd name="connsiteX1" fmla="*/ 0 w 2730500"/>
              <a:gd name="connsiteY1" fmla="*/ 6921500 h 6921500"/>
              <a:gd name="connsiteX2" fmla="*/ 2730500 w 2730500"/>
              <a:gd name="connsiteY2" fmla="*/ 4648200 h 6921500"/>
              <a:gd name="connsiteX3" fmla="*/ 1638300 w 2730500"/>
              <a:gd name="connsiteY3" fmla="*/ 0 h 6921500"/>
              <a:gd name="connsiteX0" fmla="*/ 1689100 w 2730500"/>
              <a:gd name="connsiteY0" fmla="*/ 0 h 6972300"/>
              <a:gd name="connsiteX1" fmla="*/ 0 w 2730500"/>
              <a:gd name="connsiteY1" fmla="*/ 6972300 h 6972300"/>
              <a:gd name="connsiteX2" fmla="*/ 2730500 w 2730500"/>
              <a:gd name="connsiteY2" fmla="*/ 4699000 h 6972300"/>
              <a:gd name="connsiteX3" fmla="*/ 1689100 w 2730500"/>
              <a:gd name="connsiteY3" fmla="*/ 0 h 6972300"/>
              <a:gd name="connsiteX0" fmla="*/ 2724386 w 2730500"/>
              <a:gd name="connsiteY0" fmla="*/ 0 h 3528046"/>
              <a:gd name="connsiteX1" fmla="*/ 0 w 2730500"/>
              <a:gd name="connsiteY1" fmla="*/ 3528046 h 3528046"/>
              <a:gd name="connsiteX2" fmla="*/ 2730500 w 2730500"/>
              <a:gd name="connsiteY2" fmla="*/ 1254746 h 3528046"/>
              <a:gd name="connsiteX3" fmla="*/ 2724386 w 2730500"/>
              <a:gd name="connsiteY3" fmla="*/ 0 h 3528046"/>
              <a:gd name="connsiteX0" fmla="*/ 678099 w 684213"/>
              <a:gd name="connsiteY0" fmla="*/ 0 h 2599492"/>
              <a:gd name="connsiteX1" fmla="*/ 0 w 684213"/>
              <a:gd name="connsiteY1" fmla="*/ 2599492 h 2599492"/>
              <a:gd name="connsiteX2" fmla="*/ 684213 w 684213"/>
              <a:gd name="connsiteY2" fmla="*/ 1254746 h 2599492"/>
              <a:gd name="connsiteX3" fmla="*/ 678099 w 684213"/>
              <a:gd name="connsiteY3" fmla="*/ 0 h 2599492"/>
              <a:gd name="connsiteX0" fmla="*/ 678099 w 1175618"/>
              <a:gd name="connsiteY0" fmla="*/ 0 h 2599492"/>
              <a:gd name="connsiteX1" fmla="*/ 0 w 1175618"/>
              <a:gd name="connsiteY1" fmla="*/ 2599492 h 2599492"/>
              <a:gd name="connsiteX2" fmla="*/ 1175618 w 1175618"/>
              <a:gd name="connsiteY2" fmla="*/ 1385886 h 2599492"/>
              <a:gd name="connsiteX3" fmla="*/ 678099 w 1175618"/>
              <a:gd name="connsiteY3" fmla="*/ 0 h 2599492"/>
              <a:gd name="connsiteX0" fmla="*/ 678099 w 1175618"/>
              <a:gd name="connsiteY0" fmla="*/ 0 h 2599492"/>
              <a:gd name="connsiteX1" fmla="*/ 357597 w 1175618"/>
              <a:gd name="connsiteY1" fmla="*/ 1251743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  <a:gd name="connsiteX0" fmla="*/ 678099 w 1175618"/>
              <a:gd name="connsiteY0" fmla="*/ 0 h 2599492"/>
              <a:gd name="connsiteX1" fmla="*/ 923314 w 1175618"/>
              <a:gd name="connsiteY1" fmla="*/ 1308225 h 2599492"/>
              <a:gd name="connsiteX2" fmla="*/ 0 w 1175618"/>
              <a:gd name="connsiteY2" fmla="*/ 2599492 h 2599492"/>
              <a:gd name="connsiteX3" fmla="*/ 1175618 w 1175618"/>
              <a:gd name="connsiteY3" fmla="*/ 1385886 h 2599492"/>
              <a:gd name="connsiteX4" fmla="*/ 678099 w 1175618"/>
              <a:gd name="connsiteY4" fmla="*/ 0 h 259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618" h="2599492">
                <a:moveTo>
                  <a:pt x="678099" y="0"/>
                </a:moveTo>
                <a:lnTo>
                  <a:pt x="923314" y="1308225"/>
                </a:lnTo>
                <a:lnTo>
                  <a:pt x="0" y="2599492"/>
                </a:lnTo>
                <a:lnTo>
                  <a:pt x="1175618" y="1385886"/>
                </a:lnTo>
                <a:lnTo>
                  <a:pt x="678099" y="0"/>
                </a:lnTo>
                <a:close/>
              </a:path>
            </a:pathLst>
          </a:custGeom>
          <a:solidFill>
            <a:srgbClr val="FFCB25">
              <a:alpha val="78000"/>
            </a:srgbClr>
          </a:solidFill>
          <a:ln>
            <a:noFill/>
          </a:ln>
          <a:effectLst>
            <a:outerShdw blurRad="2032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4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934FF2-09E7-4AD2-BF44-0F6B380FB1AD}"/>
              </a:ext>
            </a:extLst>
          </p:cNvPr>
          <p:cNvGrpSpPr/>
          <p:nvPr/>
        </p:nvGrpSpPr>
        <p:grpSpPr>
          <a:xfrm>
            <a:off x="4511441" y="0"/>
            <a:ext cx="1218290" cy="830997"/>
            <a:chOff x="4149724" y="-139700"/>
            <a:chExt cx="3015721" cy="17653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AEDB4FD-7009-4951-A156-C60B21CC51A3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3270D721-4A33-4066-8249-84A5C620E1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69A027-DEA8-4EA7-ABB1-E51067FD449F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고객 분석</a:t>
              </a:r>
            </a:p>
          </p:txBody>
        </p:sp>
        <p:pic>
          <p:nvPicPr>
            <p:cNvPr id="81" name="그래픽 80" descr="방향">
              <a:extLst>
                <a:ext uri="{FF2B5EF4-FFF2-40B4-BE49-F238E27FC236}">
                  <a16:creationId xmlns:a16="http://schemas.microsoft.com/office/drawing/2014/main" id="{0685CAA0-7F56-49A8-8D4E-F9DB263B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4253E5-76EE-4D00-8DBE-57AF249FF922}"/>
              </a:ext>
            </a:extLst>
          </p:cNvPr>
          <p:cNvGrpSpPr/>
          <p:nvPr/>
        </p:nvGrpSpPr>
        <p:grpSpPr>
          <a:xfrm>
            <a:off x="3283627" y="0"/>
            <a:ext cx="1218290" cy="830997"/>
            <a:chOff x="4149724" y="-139700"/>
            <a:chExt cx="3015721" cy="17653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54859B7-1EDF-421F-AF8A-FA68814B8EF8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424FF688-2A1B-474F-9A68-5512BF6D0D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9B15D1-5584-49BC-A5C5-2E049B857B44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 시장성</a:t>
              </a:r>
            </a:p>
          </p:txBody>
        </p:sp>
        <p:pic>
          <p:nvPicPr>
            <p:cNvPr id="56" name="그래픽 55" descr="방향">
              <a:extLst>
                <a:ext uri="{FF2B5EF4-FFF2-40B4-BE49-F238E27FC236}">
                  <a16:creationId xmlns:a16="http://schemas.microsoft.com/office/drawing/2014/main" id="{22AD094C-9A1D-48A4-947F-8E8815B6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0134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93FBA86-A05C-4B9B-8030-C3F6BB3745ED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A21D99-74FF-4769-856C-0519A63D237F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0325499E-49C7-4874-B080-EF91652F15A7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5699B-86A4-4062-A420-6BF84ADE6361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51" name="그래픽 50" descr="방향">
              <a:extLst>
                <a:ext uri="{FF2B5EF4-FFF2-40B4-BE49-F238E27FC236}">
                  <a16:creationId xmlns:a16="http://schemas.microsoft.com/office/drawing/2014/main" id="{AB351460-D596-4D7D-99D7-9BCCE76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9487283" y="1228585"/>
            <a:ext cx="2704716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0" y="1228585"/>
            <a:ext cx="547502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298CFD-D6CD-4314-B668-21070992C472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1892E42-B544-42EA-B3AC-82ABD000801E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4" name="순서도: 처리 43">
              <a:extLst>
                <a:ext uri="{FF2B5EF4-FFF2-40B4-BE49-F238E27FC236}">
                  <a16:creationId xmlns:a16="http://schemas.microsoft.com/office/drawing/2014/main" id="{1CEAF273-F579-4D1E-B738-6B9F305AB17C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E31133-3C78-4D13-83A6-E49D18B31FBC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46" name="그래픽 45" descr="방향">
              <a:extLst>
                <a:ext uri="{FF2B5EF4-FFF2-40B4-BE49-F238E27FC236}">
                  <a16:creationId xmlns:a16="http://schemas.microsoft.com/office/drawing/2014/main" id="{ABFD5FAD-8634-4BD4-A900-D064DD59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6FEC656-9AA1-4515-9589-5761303EB937}"/>
              </a:ext>
            </a:extLst>
          </p:cNvPr>
          <p:cNvGrpSpPr/>
          <p:nvPr/>
        </p:nvGrpSpPr>
        <p:grpSpPr>
          <a:xfrm>
            <a:off x="9182468" y="-3069"/>
            <a:ext cx="1457542" cy="830997"/>
            <a:chOff x="4274174" y="-139700"/>
            <a:chExt cx="3173704" cy="17653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E310C4C-461B-4E88-9EAD-54BCC121D8BA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9" name="순서도: 처리 58">
              <a:extLst>
                <a:ext uri="{FF2B5EF4-FFF2-40B4-BE49-F238E27FC236}">
                  <a16:creationId xmlns:a16="http://schemas.microsoft.com/office/drawing/2014/main" id="{DDB6E4F6-02FA-42E9-9B2A-6564DD468D5E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F11668-3942-4467-8D22-3114231E7130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프로토타입</a:t>
              </a:r>
            </a:p>
          </p:txBody>
        </p:sp>
        <p:pic>
          <p:nvPicPr>
            <p:cNvPr id="61" name="그래픽 60" descr="방향">
              <a:extLst>
                <a:ext uri="{FF2B5EF4-FFF2-40B4-BE49-F238E27FC236}">
                  <a16:creationId xmlns:a16="http://schemas.microsoft.com/office/drawing/2014/main" id="{B3AA063A-0BE2-4259-BB2A-E9D2168B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95310" y="20652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FD88E-9EE4-4FE6-A0E8-BF95AF1FA824}"/>
              </a:ext>
            </a:extLst>
          </p:cNvPr>
          <p:cNvSpPr/>
          <p:nvPr/>
        </p:nvSpPr>
        <p:spPr>
          <a:xfrm>
            <a:off x="5729730" y="1326"/>
            <a:ext cx="3497188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6F79351-78A6-41CF-93E1-5D9CB9DC145E}"/>
              </a:ext>
            </a:extLst>
          </p:cNvPr>
          <p:cNvSpPr/>
          <p:nvPr/>
        </p:nvSpPr>
        <p:spPr>
          <a:xfrm>
            <a:off x="5846051" y="1133000"/>
            <a:ext cx="3267459" cy="5922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방향">
            <a:extLst>
              <a:ext uri="{FF2B5EF4-FFF2-40B4-BE49-F238E27FC236}">
                <a16:creationId xmlns:a16="http://schemas.microsoft.com/office/drawing/2014/main" id="{F8C2F698-34A8-4EB3-9C4B-201639C3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1953" y="7471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6307559" y="1244748"/>
            <a:ext cx="229439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 및 마케팅 계획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5757196" y="317673"/>
            <a:ext cx="3267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마케팅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430BBC-15EF-4511-975A-4870B182D804}"/>
              </a:ext>
            </a:extLst>
          </p:cNvPr>
          <p:cNvSpPr txBox="1"/>
          <p:nvPr/>
        </p:nvSpPr>
        <p:spPr>
          <a:xfrm>
            <a:off x="831222" y="2033388"/>
            <a:ext cx="10522578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지방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자치 단체와 협력하여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지역별 맞춤 기능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 등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자녀를 둔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 커뮤니티</a:t>
            </a: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대상으로 광고 등</a:t>
            </a:r>
            <a:r>
              <a:rPr lang="en-US" altLang="ko-KR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온라인 홍보 추진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난개발 지역 내 초등학교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등 수요가 분명한 시설물들을 중심으로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 장려 요청 등 오프라인 홍보 추진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 센터와 연계하여 홍보 및 마케팅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638BB-6B99-4D58-B9BE-77A35B30D42C}"/>
              </a:ext>
            </a:extLst>
          </p:cNvPr>
          <p:cNvSpPr txBox="1"/>
          <p:nvPr/>
        </p:nvSpPr>
        <p:spPr>
          <a:xfrm>
            <a:off x="3791563" y="1267056"/>
            <a:ext cx="1696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상세 계획</a:t>
            </a:r>
            <a:endParaRPr lang="ko-KR" altLang="en-US" sz="1600" dirty="0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23239C92-72A2-4FE4-A877-428E0AA65982}"/>
              </a:ext>
            </a:extLst>
          </p:cNvPr>
          <p:cNvSpPr/>
          <p:nvPr/>
        </p:nvSpPr>
        <p:spPr>
          <a:xfrm>
            <a:off x="5167877" y="2697841"/>
            <a:ext cx="2516439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51A070D-15C2-410F-A23C-24412290F5CF}"/>
              </a:ext>
            </a:extLst>
          </p:cNvPr>
          <p:cNvSpPr/>
          <p:nvPr/>
        </p:nvSpPr>
        <p:spPr>
          <a:xfrm>
            <a:off x="2920896" y="3372551"/>
            <a:ext cx="3798686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230FC0B-0877-4F37-82DB-482C05F4B192}"/>
              </a:ext>
            </a:extLst>
          </p:cNvPr>
          <p:cNvSpPr/>
          <p:nvPr/>
        </p:nvSpPr>
        <p:spPr>
          <a:xfrm>
            <a:off x="1257436" y="4734573"/>
            <a:ext cx="350520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9F65826-2CA5-4A4F-822A-DBB84572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33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8BA2C76-9D42-4A44-9270-5B8335BD277F}"/>
              </a:ext>
            </a:extLst>
          </p:cNvPr>
          <p:cNvSpPr txBox="1"/>
          <p:nvPr/>
        </p:nvSpPr>
        <p:spPr>
          <a:xfrm>
            <a:off x="586473" y="2114026"/>
            <a:ext cx="5566677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어린아이들의 외부 활동이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더욱 안전할 수 있도록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지역을 피해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800" kern="0" spc="-40" dirty="0"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안전한 길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2800" kern="0" spc="-4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해주는 서비스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FDB39E0-C3CC-4507-A733-EB2EFF1122DC}"/>
              </a:ext>
            </a:extLst>
          </p:cNvPr>
          <p:cNvSpPr/>
          <p:nvPr/>
        </p:nvSpPr>
        <p:spPr>
          <a:xfrm>
            <a:off x="683062" y="3403065"/>
            <a:ext cx="3130020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">
            <a:extLst>
              <a:ext uri="{FF2B5EF4-FFF2-40B4-BE49-F238E27FC236}">
                <a16:creationId xmlns:a16="http://schemas.microsoft.com/office/drawing/2014/main" id="{9B8BEF06-CC13-4799-870F-83716870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438" y="2480107"/>
            <a:ext cx="642938" cy="64293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26000"/>
              </a:prstClr>
            </a:outerShdw>
          </a:effec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C55048D8-453B-440A-A47F-4924D41535CA}"/>
              </a:ext>
            </a:extLst>
          </p:cNvPr>
          <p:cNvSpPr/>
          <p:nvPr/>
        </p:nvSpPr>
        <p:spPr>
          <a:xfrm>
            <a:off x="9228402" y="-3069"/>
            <a:ext cx="1411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999C683-10F0-4DDE-8D82-341A9A9B7369}"/>
              </a:ext>
            </a:extLst>
          </p:cNvPr>
          <p:cNvSpPr/>
          <p:nvPr/>
        </p:nvSpPr>
        <p:spPr>
          <a:xfrm>
            <a:off x="9228403" y="580455"/>
            <a:ext cx="14116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691D3C-AEB9-4F68-9ABA-0872269E8F15}"/>
              </a:ext>
            </a:extLst>
          </p:cNvPr>
          <p:cNvSpPr txBox="1"/>
          <p:nvPr/>
        </p:nvSpPr>
        <p:spPr>
          <a:xfrm>
            <a:off x="9182468" y="158444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90" name="그래픽 89" descr="방향">
            <a:extLst>
              <a:ext uri="{FF2B5EF4-FFF2-40B4-BE49-F238E27FC236}">
                <a16:creationId xmlns:a16="http://schemas.microsoft.com/office/drawing/2014/main" id="{DF0CF461-CA63-49AD-A3BC-83CC2F87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4389" y="7241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4F81CF-CEFC-48FC-99B3-576BBBFB501D}"/>
              </a:ext>
            </a:extLst>
          </p:cNvPr>
          <p:cNvSpPr/>
          <p:nvPr/>
        </p:nvSpPr>
        <p:spPr>
          <a:xfrm>
            <a:off x="7818502" y="542"/>
            <a:ext cx="1411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1D6885F0-FCC5-4187-B2FB-B224BC2AFA54}"/>
              </a:ext>
            </a:extLst>
          </p:cNvPr>
          <p:cNvSpPr/>
          <p:nvPr/>
        </p:nvSpPr>
        <p:spPr>
          <a:xfrm>
            <a:off x="7818503" y="584066"/>
            <a:ext cx="14116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0500A-4824-4A13-8F63-3B843B626BDD}"/>
              </a:ext>
            </a:extLst>
          </p:cNvPr>
          <p:cNvSpPr txBox="1"/>
          <p:nvPr/>
        </p:nvSpPr>
        <p:spPr>
          <a:xfrm>
            <a:off x="7772568" y="162055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85" name="그래픽 84" descr="방향">
            <a:extLst>
              <a:ext uri="{FF2B5EF4-FFF2-40B4-BE49-F238E27FC236}">
                <a16:creationId xmlns:a16="http://schemas.microsoft.com/office/drawing/2014/main" id="{40B9C19C-4A82-4C2C-8AC5-787BB4FF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6287" y="6601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FB21A5-6472-412B-A003-8D199A70656F}"/>
              </a:ext>
            </a:extLst>
          </p:cNvPr>
          <p:cNvSpPr/>
          <p:nvPr/>
        </p:nvSpPr>
        <p:spPr>
          <a:xfrm>
            <a:off x="5656533" y="0"/>
            <a:ext cx="138316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D0785A8F-71CA-4249-9828-DC9D10D5D64E}"/>
              </a:ext>
            </a:extLst>
          </p:cNvPr>
          <p:cNvSpPr/>
          <p:nvPr/>
        </p:nvSpPr>
        <p:spPr>
          <a:xfrm flipV="1">
            <a:off x="5661940" y="591139"/>
            <a:ext cx="1370938" cy="64347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104649-1BDD-4A63-932C-5D224F7AD4EC}"/>
              </a:ext>
            </a:extLst>
          </p:cNvPr>
          <p:cNvSpPr txBox="1"/>
          <p:nvPr/>
        </p:nvSpPr>
        <p:spPr>
          <a:xfrm>
            <a:off x="5615007" y="218741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90841F-2A7A-4A6A-89CA-392E9D129D73}"/>
              </a:ext>
            </a:extLst>
          </p:cNvPr>
          <p:cNvSpPr/>
          <p:nvPr/>
        </p:nvSpPr>
        <p:spPr>
          <a:xfrm>
            <a:off x="416083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8C6363BC-E37A-4544-B72D-7A122276BD45}"/>
              </a:ext>
            </a:extLst>
          </p:cNvPr>
          <p:cNvSpPr/>
          <p:nvPr/>
        </p:nvSpPr>
        <p:spPr>
          <a:xfrm flipV="1">
            <a:off x="4160838" y="591141"/>
            <a:ext cx="1482382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AD6A38-AC1C-4BA8-B0D3-D9488314E474}"/>
              </a:ext>
            </a:extLst>
          </p:cNvPr>
          <p:cNvSpPr txBox="1"/>
          <p:nvPr/>
        </p:nvSpPr>
        <p:spPr>
          <a:xfrm>
            <a:off x="4216018" y="19293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1" name="그래픽 30" descr="방향">
            <a:extLst>
              <a:ext uri="{FF2B5EF4-FFF2-40B4-BE49-F238E27FC236}">
                <a16:creationId xmlns:a16="http://schemas.microsoft.com/office/drawing/2014/main" id="{50C95B65-BFF9-427B-822B-61B5CD412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3667" y="6382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0CCB3394-9C2A-4903-BC3A-D828D4D5198F}"/>
              </a:ext>
            </a:extLst>
          </p:cNvPr>
          <p:cNvSpPr/>
          <p:nvPr/>
        </p:nvSpPr>
        <p:spPr>
          <a:xfrm>
            <a:off x="957262" y="1141547"/>
            <a:ext cx="3103563" cy="806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26680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12285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509871" y="1228585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서비스 개요 </a:t>
            </a:r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특징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" y="12285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65F23CCF-AB41-4487-8159-DB9C64E2C9AC}"/>
              </a:ext>
            </a:extLst>
          </p:cNvPr>
          <p:cNvSpPr/>
          <p:nvPr/>
        </p:nvSpPr>
        <p:spPr>
          <a:xfrm>
            <a:off x="3146422" y="4018299"/>
            <a:ext cx="13329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C3971D24-CA8F-4408-B82A-C4BA41AB5A6C}"/>
              </a:ext>
            </a:extLst>
          </p:cNvPr>
          <p:cNvSpPr/>
          <p:nvPr/>
        </p:nvSpPr>
        <p:spPr>
          <a:xfrm>
            <a:off x="4045291" y="4912167"/>
            <a:ext cx="1597930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등의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진입 시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경고 알림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05EC0E2D-C862-45B7-B449-5E1E99938BDB}"/>
              </a:ext>
            </a:extLst>
          </p:cNvPr>
          <p:cNvSpPr/>
          <p:nvPr/>
        </p:nvSpPr>
        <p:spPr>
          <a:xfrm>
            <a:off x="2315881" y="4912167"/>
            <a:ext cx="1597929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수집한 데이터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이동 경로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사각형: 모서리가 접힌 도형 15">
            <a:extLst>
              <a:ext uri="{FF2B5EF4-FFF2-40B4-BE49-F238E27FC236}">
                <a16:creationId xmlns:a16="http://schemas.microsoft.com/office/drawing/2014/main" id="{A28054F2-15D0-4B45-8313-55530106F2E6}"/>
              </a:ext>
            </a:extLst>
          </p:cNvPr>
          <p:cNvSpPr/>
          <p:nvPr/>
        </p:nvSpPr>
        <p:spPr>
          <a:xfrm>
            <a:off x="586473" y="4916885"/>
            <a:ext cx="1597928" cy="1415672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사용자가 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800" kern="0" spc="-40" dirty="0">
                <a:solidFill>
                  <a:schemeClr val="tx1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직접 입력하는</a:t>
            </a:r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선호</a:t>
            </a:r>
            <a:r>
              <a:rPr lang="en-US" altLang="ko-KR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비 선호 영역</a:t>
            </a:r>
            <a:endParaRPr lang="ko-KR" altLang="en-US" sz="1800" kern="0" spc="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DAE4B-0555-4FBD-BC55-21611FA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F562BD2-3D64-447E-9C72-080AB33128F6}"/>
              </a:ext>
            </a:extLst>
          </p:cNvPr>
          <p:cNvSpPr/>
          <p:nvPr/>
        </p:nvSpPr>
        <p:spPr>
          <a:xfrm rot="5400000">
            <a:off x="3861026" y="4269903"/>
            <a:ext cx="4492301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CF0E6-DDD2-4037-A3B2-7389C209ED47}"/>
              </a:ext>
            </a:extLst>
          </p:cNvPr>
          <p:cNvSpPr/>
          <p:nvPr/>
        </p:nvSpPr>
        <p:spPr>
          <a:xfrm>
            <a:off x="6585708" y="2323325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4AC2AC-8E9E-4754-8319-36A77DD966B3}"/>
              </a:ext>
            </a:extLst>
          </p:cNvPr>
          <p:cNvSpPr/>
          <p:nvPr/>
        </p:nvSpPr>
        <p:spPr>
          <a:xfrm>
            <a:off x="6620221" y="5028654"/>
            <a:ext cx="383085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07166-E759-4EAF-A4E7-C98A43E7C5AA}"/>
              </a:ext>
            </a:extLst>
          </p:cNvPr>
          <p:cNvSpPr txBox="1"/>
          <p:nvPr/>
        </p:nvSpPr>
        <p:spPr>
          <a:xfrm>
            <a:off x="6526504" y="2227336"/>
            <a:ext cx="491619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이동 경로 추천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38614-2575-4783-AD70-7D0FC08105C4}"/>
              </a:ext>
            </a:extLst>
          </p:cNvPr>
          <p:cNvSpPr txBox="1"/>
          <p:nvPr/>
        </p:nvSpPr>
        <p:spPr>
          <a:xfrm>
            <a:off x="6347409" y="2925538"/>
            <a:ext cx="547499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 시민들로부터 제공받는 위험 지역 데이터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제공된 위험 지역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바탕으로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맞춤형 안전 경로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위험 분류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통해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수준에 따른 사용자별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허용 범위 설정 가능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DA63A-CE55-422A-A288-566E3AAC00D7}"/>
              </a:ext>
            </a:extLst>
          </p:cNvPr>
          <p:cNvSpPr txBox="1"/>
          <p:nvPr/>
        </p:nvSpPr>
        <p:spPr>
          <a:xfrm>
            <a:off x="6586184" y="4931286"/>
            <a:ext cx="4973623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4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위험한 길 진입 시 경고 알림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58C97-EA43-43DD-B5CA-E86A18A1C7CF}"/>
              </a:ext>
            </a:extLst>
          </p:cNvPr>
          <p:cNvSpPr txBox="1"/>
          <p:nvPr/>
        </p:nvSpPr>
        <p:spPr>
          <a:xfrm>
            <a:off x="6347409" y="5563161"/>
            <a:ext cx="554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 algn="just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구역 진입 시 팝업</a:t>
            </a:r>
            <a:r>
              <a:rPr lang="en-US" altLang="ko-KR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진동 등을 통한 </a:t>
            </a:r>
            <a:endParaRPr lang="en-US" altLang="ko-KR" sz="2000" kern="0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54000"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경고성 알람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제공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37402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그래픽 29" descr="방향">
            <a:extLst>
              <a:ext uri="{FF2B5EF4-FFF2-40B4-BE49-F238E27FC236}">
                <a16:creationId xmlns:a16="http://schemas.microsoft.com/office/drawing/2014/main" id="{DD82FB58-9427-48DE-9B13-3A5CE46C3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3566" y="84285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33" name="그래픽 32" descr="별">
            <a:extLst>
              <a:ext uri="{FF2B5EF4-FFF2-40B4-BE49-F238E27FC236}">
                <a16:creationId xmlns:a16="http://schemas.microsoft.com/office/drawing/2014/main" id="{9C6466F2-BB88-418B-8742-80A1CAFE4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5000" y="1831539"/>
            <a:ext cx="704484" cy="704484"/>
          </a:xfrm>
          <a:prstGeom prst="rect">
            <a:avLst/>
          </a:prstGeom>
        </p:spPr>
      </p:pic>
      <p:pic>
        <p:nvPicPr>
          <p:cNvPr id="35" name="그래픽 34" descr="별">
            <a:extLst>
              <a:ext uri="{FF2B5EF4-FFF2-40B4-BE49-F238E27FC236}">
                <a16:creationId xmlns:a16="http://schemas.microsoft.com/office/drawing/2014/main" id="{99492327-F1C7-49C4-9E3F-00B57A9B5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4075" y="4540469"/>
            <a:ext cx="704484" cy="7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5FDC711-51E8-40B9-BFAF-988E6BA5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32" y="2163669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EA54A7-99F2-460E-98F4-18BD13F7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69" y="2171068"/>
            <a:ext cx="1924919" cy="3956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AF23F4A1-3D21-41DA-ACE3-C147D4BAF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79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66A5B184-895D-4137-BFC6-0CC3E8E5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7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C55048D8-453B-440A-A47F-4924D41535CA}"/>
              </a:ext>
            </a:extLst>
          </p:cNvPr>
          <p:cNvSpPr/>
          <p:nvPr/>
        </p:nvSpPr>
        <p:spPr>
          <a:xfrm>
            <a:off x="9228402" y="-3069"/>
            <a:ext cx="1411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999C683-10F0-4DDE-8D82-341A9A9B7369}"/>
              </a:ext>
            </a:extLst>
          </p:cNvPr>
          <p:cNvSpPr/>
          <p:nvPr/>
        </p:nvSpPr>
        <p:spPr>
          <a:xfrm>
            <a:off x="9228403" y="580455"/>
            <a:ext cx="14116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691D3C-AEB9-4F68-9ABA-0872269E8F15}"/>
              </a:ext>
            </a:extLst>
          </p:cNvPr>
          <p:cNvSpPr txBox="1"/>
          <p:nvPr/>
        </p:nvSpPr>
        <p:spPr>
          <a:xfrm>
            <a:off x="9182468" y="158444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시연 영상</a:t>
            </a:r>
          </a:p>
        </p:txBody>
      </p:sp>
      <p:pic>
        <p:nvPicPr>
          <p:cNvPr id="90" name="그래픽 89" descr="방향">
            <a:extLst>
              <a:ext uri="{FF2B5EF4-FFF2-40B4-BE49-F238E27FC236}">
                <a16:creationId xmlns:a16="http://schemas.microsoft.com/office/drawing/2014/main" id="{DF0CF461-CA63-49AD-A3BC-83CC2F870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4389" y="72415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4F81CF-CEFC-48FC-99B3-576BBBFB501D}"/>
              </a:ext>
            </a:extLst>
          </p:cNvPr>
          <p:cNvSpPr/>
          <p:nvPr/>
        </p:nvSpPr>
        <p:spPr>
          <a:xfrm>
            <a:off x="7818502" y="542"/>
            <a:ext cx="141160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1D6885F0-FCC5-4187-B2FB-B224BC2AFA54}"/>
              </a:ext>
            </a:extLst>
          </p:cNvPr>
          <p:cNvSpPr/>
          <p:nvPr/>
        </p:nvSpPr>
        <p:spPr>
          <a:xfrm>
            <a:off x="7818503" y="584066"/>
            <a:ext cx="1411607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0500A-4824-4A13-8F63-3B843B626BDD}"/>
              </a:ext>
            </a:extLst>
          </p:cNvPr>
          <p:cNvSpPr txBox="1"/>
          <p:nvPr/>
        </p:nvSpPr>
        <p:spPr>
          <a:xfrm>
            <a:off x="7772568" y="162055"/>
            <a:ext cx="13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홍보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전략</a:t>
            </a:r>
          </a:p>
        </p:txBody>
      </p:sp>
      <p:pic>
        <p:nvPicPr>
          <p:cNvPr id="85" name="그래픽 84" descr="방향">
            <a:extLst>
              <a:ext uri="{FF2B5EF4-FFF2-40B4-BE49-F238E27FC236}">
                <a16:creationId xmlns:a16="http://schemas.microsoft.com/office/drawing/2014/main" id="{40B9C19C-4A82-4C2C-8AC5-787BB4FF7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6287" y="66019"/>
            <a:ext cx="269755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FB21A5-6472-412B-A003-8D199A70656F}"/>
              </a:ext>
            </a:extLst>
          </p:cNvPr>
          <p:cNvSpPr/>
          <p:nvPr/>
        </p:nvSpPr>
        <p:spPr>
          <a:xfrm>
            <a:off x="5656533" y="0"/>
            <a:ext cx="138316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D0785A8F-71CA-4249-9828-DC9D10D5D64E}"/>
              </a:ext>
            </a:extLst>
          </p:cNvPr>
          <p:cNvSpPr/>
          <p:nvPr/>
        </p:nvSpPr>
        <p:spPr>
          <a:xfrm flipV="1">
            <a:off x="5661940" y="591139"/>
            <a:ext cx="1370938" cy="64347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104649-1BDD-4A63-932C-5D224F7AD4EC}"/>
              </a:ext>
            </a:extLst>
          </p:cNvPr>
          <p:cNvSpPr txBox="1"/>
          <p:nvPr/>
        </p:nvSpPr>
        <p:spPr>
          <a:xfrm>
            <a:off x="5615007" y="218741"/>
            <a:ext cx="13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90841F-2A7A-4A6A-89CA-392E9D129D73}"/>
              </a:ext>
            </a:extLst>
          </p:cNvPr>
          <p:cNvSpPr/>
          <p:nvPr/>
        </p:nvSpPr>
        <p:spPr>
          <a:xfrm>
            <a:off x="4160839" y="0"/>
            <a:ext cx="148238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r="66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8C6363BC-E37A-4544-B72D-7A122276BD45}"/>
              </a:ext>
            </a:extLst>
          </p:cNvPr>
          <p:cNvSpPr/>
          <p:nvPr/>
        </p:nvSpPr>
        <p:spPr>
          <a:xfrm flipV="1">
            <a:off x="4160838" y="591141"/>
            <a:ext cx="1482382" cy="4571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AD6A38-AC1C-4BA8-B0D3-D9488314E474}"/>
              </a:ext>
            </a:extLst>
          </p:cNvPr>
          <p:cNvSpPr txBox="1"/>
          <p:nvPr/>
        </p:nvSpPr>
        <p:spPr>
          <a:xfrm>
            <a:off x="4216018" y="192937"/>
            <a:ext cx="13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 분석</a:t>
            </a:r>
          </a:p>
        </p:txBody>
      </p:sp>
      <p:pic>
        <p:nvPicPr>
          <p:cNvPr id="31" name="그래픽 30" descr="방향">
            <a:extLst>
              <a:ext uri="{FF2B5EF4-FFF2-40B4-BE49-F238E27FC236}">
                <a16:creationId xmlns:a16="http://schemas.microsoft.com/office/drawing/2014/main" id="{50C95B65-BFF9-427B-822B-61B5CD41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3667" y="63827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6F86A-81E3-4F7D-8C0D-321C29CAF7A1}"/>
              </a:ext>
            </a:extLst>
          </p:cNvPr>
          <p:cNvSpPr/>
          <p:nvPr/>
        </p:nvSpPr>
        <p:spPr>
          <a:xfrm>
            <a:off x="858838" y="-287"/>
            <a:ext cx="33020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0CCB3394-9C2A-4903-BC3A-D828D4D5198F}"/>
              </a:ext>
            </a:extLst>
          </p:cNvPr>
          <p:cNvSpPr/>
          <p:nvPr/>
        </p:nvSpPr>
        <p:spPr>
          <a:xfrm>
            <a:off x="957262" y="1141547"/>
            <a:ext cx="3103563" cy="806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535-FB1A-42F8-AFE5-B6489844E4BA}"/>
              </a:ext>
            </a:extLst>
          </p:cNvPr>
          <p:cNvSpPr txBox="1"/>
          <p:nvPr/>
        </p:nvSpPr>
        <p:spPr>
          <a:xfrm>
            <a:off x="1190532" y="325999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제품 소개</a:t>
            </a:r>
          </a:p>
        </p:txBody>
      </p:sp>
      <p:pic>
        <p:nvPicPr>
          <p:cNvPr id="10" name="그래픽 9" descr="방향">
            <a:extLst>
              <a:ext uri="{FF2B5EF4-FFF2-40B4-BE49-F238E27FC236}">
                <a16:creationId xmlns:a16="http://schemas.microsoft.com/office/drawing/2014/main" id="{19EDBF89-B2C1-426D-9A35-8A1EADA92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8101" y="8230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D3F2D8-45DB-41E3-8D08-37F8193CD64C}"/>
              </a:ext>
            </a:extLst>
          </p:cNvPr>
          <p:cNvSpPr txBox="1"/>
          <p:nvPr/>
        </p:nvSpPr>
        <p:spPr>
          <a:xfrm>
            <a:off x="1377750" y="1266807"/>
            <a:ext cx="2491186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우리 아이 </a:t>
            </a:r>
            <a:r>
              <a:rPr lang="ko-KR" altLang="en-US" sz="2000" kern="0" spc="-40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안전 걸음 맵</a:t>
            </a:r>
            <a:endParaRPr lang="ko-KR" altLang="en-US" sz="2000" kern="0" spc="0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8FA42D99-7230-497D-AF87-8FCF7297A5B9}"/>
              </a:ext>
            </a:extLst>
          </p:cNvPr>
          <p:cNvSpPr/>
          <p:nvPr/>
        </p:nvSpPr>
        <p:spPr>
          <a:xfrm>
            <a:off x="4432300" y="1228585"/>
            <a:ext cx="775970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1D558-7215-4B9B-9BD3-2FE8DB198C4D}"/>
              </a:ext>
            </a:extLst>
          </p:cNvPr>
          <p:cNvSpPr txBox="1"/>
          <p:nvPr/>
        </p:nvSpPr>
        <p:spPr>
          <a:xfrm>
            <a:off x="4509871" y="1228585"/>
            <a:ext cx="5631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UI </a:t>
            </a:r>
            <a:r>
              <a:rPr kumimoji="0" lang="ko-KR" altLang="en-US" sz="32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디자인 및 기능 소개</a:t>
            </a:r>
            <a:endParaRPr lang="ko-KR" altLang="en-US" dirty="0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591C10A2-E49D-46C2-874B-1B897E7D75B8}"/>
              </a:ext>
            </a:extLst>
          </p:cNvPr>
          <p:cNvSpPr/>
          <p:nvPr/>
        </p:nvSpPr>
        <p:spPr>
          <a:xfrm>
            <a:off x="1" y="1228585"/>
            <a:ext cx="5873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68E42A3-84AC-4619-81DC-E26C70202C00}"/>
              </a:ext>
            </a:extLst>
          </p:cNvPr>
          <p:cNvGrpSpPr/>
          <p:nvPr/>
        </p:nvGrpSpPr>
        <p:grpSpPr>
          <a:xfrm>
            <a:off x="1098346" y="1374027"/>
            <a:ext cx="279403" cy="279509"/>
            <a:chOff x="-1716995" y="4085976"/>
            <a:chExt cx="733565" cy="74082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3DBF4BE-2EE7-42F7-BAF4-4352F161D9B3}"/>
                </a:ext>
              </a:extLst>
            </p:cNvPr>
            <p:cNvSpPr/>
            <p:nvPr/>
          </p:nvSpPr>
          <p:spPr>
            <a:xfrm>
              <a:off x="-1716995" y="4085976"/>
              <a:ext cx="733565" cy="733565"/>
            </a:xfrm>
            <a:prstGeom prst="roundRect">
              <a:avLst/>
            </a:prstGeom>
            <a:solidFill>
              <a:srgbClr val="FFCB25"/>
            </a:solidFill>
            <a:ln w="3175">
              <a:solidFill>
                <a:schemeClr val="tx1"/>
              </a:solidFill>
            </a:ln>
            <a:effectLst>
              <a:outerShdw blurRad="50800" dist="38100" dir="2700000" sx="99000" sy="99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E3F7CA8F-7578-4A02-9E4C-7CA8654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700306" y="4165190"/>
              <a:ext cx="661610" cy="661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그래픽 29" descr="방향">
            <a:extLst>
              <a:ext uri="{FF2B5EF4-FFF2-40B4-BE49-F238E27FC236}">
                <a16:creationId xmlns:a16="http://schemas.microsoft.com/office/drawing/2014/main" id="{DD82FB58-9427-48DE-9B13-3A5CE46C3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3566" y="84285"/>
            <a:ext cx="292330" cy="27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047FBBE2-35E1-445F-9FCF-536A7D9DE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" y="2171068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A85E322-80AC-4977-A5FC-374905E87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69" y="2163671"/>
            <a:ext cx="1924918" cy="3956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 descr="텍스트, 지도, 장식, 걸린이(가) 표시된 사진&#10;&#10;자동 생성된 설명">
            <a:extLst>
              <a:ext uri="{FF2B5EF4-FFF2-40B4-BE49-F238E27FC236}">
                <a16:creationId xmlns:a16="http://schemas.microsoft.com/office/drawing/2014/main" id="{82AAA539-0A70-4440-A9D0-3C4BC93B2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63" y="2171068"/>
            <a:ext cx="1924919" cy="3956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BE20EEA-634C-43B6-935C-5235E3E8BBB1}"/>
              </a:ext>
            </a:extLst>
          </p:cNvPr>
          <p:cNvSpPr txBox="1"/>
          <p:nvPr/>
        </p:nvSpPr>
        <p:spPr>
          <a:xfrm>
            <a:off x="655831" y="6266859"/>
            <a:ext cx="539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Material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디자인을 응용한 미니멀리즘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UI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디자인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63B6A-9758-4A15-9AF7-705CEAE71726}"/>
              </a:ext>
            </a:extLst>
          </p:cNvPr>
          <p:cNvSpPr txBox="1"/>
          <p:nvPr/>
        </p:nvSpPr>
        <p:spPr>
          <a:xfrm>
            <a:off x="6283007" y="6266859"/>
            <a:ext cx="469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 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메인 화면 및 위험 지역 지정 기능 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시연 영상 참조</a:t>
            </a:r>
            <a:r>
              <a:rPr lang="en-US" altLang="ko-KR" sz="1600" dirty="0">
                <a:solidFill>
                  <a:srgbClr val="7F6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 &gt;</a:t>
            </a:r>
            <a:endParaRPr lang="ko-KR" altLang="en-US" sz="1600" dirty="0">
              <a:solidFill>
                <a:srgbClr val="7F6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47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B7622BB8-8413-42D8-891E-97994CF4046A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A8AD5EE-7ECE-4A66-AB64-E6AF93727E53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6" name="순서도: 처리 95">
              <a:extLst>
                <a:ext uri="{FF2B5EF4-FFF2-40B4-BE49-F238E27FC236}">
                  <a16:creationId xmlns:a16="http://schemas.microsoft.com/office/drawing/2014/main" id="{369DEDEA-931F-4CEF-8380-75B6FF762AED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3391750-38B0-4E47-9DB0-D4153C0BD1C5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99" name="그래픽 98" descr="방향">
              <a:extLst>
                <a:ext uri="{FF2B5EF4-FFF2-40B4-BE49-F238E27FC236}">
                  <a16:creationId xmlns:a16="http://schemas.microsoft.com/office/drawing/2014/main" id="{9CE5B571-4E51-4CF6-A896-DDA1F37C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6874870" y="1228585"/>
            <a:ext cx="531713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5F3B4A-91B6-45C8-8336-3BC80B706064}"/>
              </a:ext>
            </a:extLst>
          </p:cNvPr>
          <p:cNvSpPr txBox="1"/>
          <p:nvPr/>
        </p:nvSpPr>
        <p:spPr>
          <a:xfrm>
            <a:off x="6943283" y="1290606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 제품 분석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차별성</a:t>
            </a:r>
            <a:endParaRPr lang="ko-KR" altLang="en-US" sz="1600" dirty="0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0" y="1228585"/>
            <a:ext cx="299761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915DB5-0F0A-4604-9E9C-C077D4D5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4647" r="19991" b="13531"/>
          <a:stretch/>
        </p:blipFill>
        <p:spPr>
          <a:xfrm>
            <a:off x="3424546" y="2446469"/>
            <a:ext cx="743355" cy="74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1A52D6-F264-4028-83DC-AAC470550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7" t="10444" r="10331" b="13829"/>
          <a:stretch/>
        </p:blipFill>
        <p:spPr>
          <a:xfrm>
            <a:off x="3430064" y="3450717"/>
            <a:ext cx="732320" cy="74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4A850F-43EB-4539-9934-0013D315A02E}"/>
              </a:ext>
            </a:extLst>
          </p:cNvPr>
          <p:cNvSpPr txBox="1"/>
          <p:nvPr/>
        </p:nvSpPr>
        <p:spPr>
          <a:xfrm>
            <a:off x="3731567" y="2301357"/>
            <a:ext cx="275566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생활 안전 지도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AD806-4D60-4AFA-B367-6A24BC6C8775}"/>
              </a:ext>
            </a:extLst>
          </p:cNvPr>
          <p:cNvSpPr txBox="1"/>
          <p:nvPr/>
        </p:nvSpPr>
        <p:spPr>
          <a:xfrm>
            <a:off x="3731566" y="3356320"/>
            <a:ext cx="275566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디딤돌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9F3C54-F211-4913-8AEE-D4BED082A109}"/>
              </a:ext>
            </a:extLst>
          </p:cNvPr>
          <p:cNvSpPr txBox="1"/>
          <p:nvPr/>
        </p:nvSpPr>
        <p:spPr>
          <a:xfrm>
            <a:off x="3744914" y="2736150"/>
            <a:ext cx="5484625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교통</a:t>
            </a:r>
            <a:r>
              <a:rPr lang="en-US" altLang="ko-KR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</a:t>
            </a:r>
            <a:r>
              <a:rPr lang="en-US" altLang="ko-KR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치안</a:t>
            </a:r>
            <a:r>
              <a:rPr lang="en-US" altLang="ko-KR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산업 분류 별 제공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BE250-5891-4835-8130-75903BE1BC84}"/>
              </a:ext>
            </a:extLst>
          </p:cNvPr>
          <p:cNvSpPr txBox="1"/>
          <p:nvPr/>
        </p:nvSpPr>
        <p:spPr>
          <a:xfrm>
            <a:off x="3924362" y="3773276"/>
            <a:ext cx="5484625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재난 안전 발생</a:t>
            </a:r>
            <a:r>
              <a:rPr lang="en-US" altLang="ko-KR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/</a:t>
            </a: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사후 처리까지 알림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BECC4BE-928F-40DC-B022-B5B3B6F022F3}"/>
              </a:ext>
            </a:extLst>
          </p:cNvPr>
          <p:cNvSpPr/>
          <p:nvPr/>
        </p:nvSpPr>
        <p:spPr>
          <a:xfrm>
            <a:off x="1020389" y="5629415"/>
            <a:ext cx="2269002" cy="514099"/>
          </a:xfrm>
          <a:prstGeom prst="rightArrow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27CD0C-49D2-47D6-8548-0AE76DA5EEB1}"/>
              </a:ext>
            </a:extLst>
          </p:cNvPr>
          <p:cNvSpPr txBox="1"/>
          <p:nvPr/>
        </p:nvSpPr>
        <p:spPr>
          <a:xfrm>
            <a:off x="4522744" y="5434657"/>
            <a:ext cx="6108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특정 지역에 한정적이지 않은 범용성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위험지역을 방문하지 않는 길 안내 시스템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사용자 본인의 불편 반영 가능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AB694C-CEB4-4B78-B05F-5E84EF5EEFCB}"/>
              </a:ext>
            </a:extLst>
          </p:cNvPr>
          <p:cNvGrpSpPr/>
          <p:nvPr/>
        </p:nvGrpSpPr>
        <p:grpSpPr>
          <a:xfrm>
            <a:off x="9182468" y="-3069"/>
            <a:ext cx="1457542" cy="830997"/>
            <a:chOff x="4274174" y="-139700"/>
            <a:chExt cx="3173704" cy="17653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30EA180-0BD5-4425-9824-3BDE3FBE683D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4" name="순서도: 처리 63">
              <a:extLst>
                <a:ext uri="{FF2B5EF4-FFF2-40B4-BE49-F238E27FC236}">
                  <a16:creationId xmlns:a16="http://schemas.microsoft.com/office/drawing/2014/main" id="{9B38C10C-7AD5-4159-96CD-928D7C29CC7D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E5BC123-AC90-40EA-8B64-9213455A2566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프로토타입</a:t>
              </a:r>
            </a:p>
          </p:txBody>
        </p:sp>
        <p:pic>
          <p:nvPicPr>
            <p:cNvPr id="66" name="그래픽 65" descr="방향">
              <a:extLst>
                <a:ext uri="{FF2B5EF4-FFF2-40B4-BE49-F238E27FC236}">
                  <a16:creationId xmlns:a16="http://schemas.microsoft.com/office/drawing/2014/main" id="{67758ABE-9DB2-4B4C-AF20-E254A5B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95310" y="20652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694ECA4-FD77-4008-AB92-8FAC995CA64E}"/>
              </a:ext>
            </a:extLst>
          </p:cNvPr>
          <p:cNvGrpSpPr/>
          <p:nvPr/>
        </p:nvGrpSpPr>
        <p:grpSpPr>
          <a:xfrm>
            <a:off x="7772568" y="542"/>
            <a:ext cx="1457542" cy="830997"/>
            <a:chOff x="4274174" y="-139700"/>
            <a:chExt cx="3173704" cy="17653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2C99043-BDB2-4C7D-874F-03B442161584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B525AFB7-D69B-43C7-9631-D1BA9BBF051B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1F2C285-921D-4B27-BB7A-DA4BEDFB79BE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홍보</a:t>
              </a:r>
              <a:r>
                <a:rPr lang="en-US" altLang="ko-KR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마케팅</a:t>
              </a:r>
            </a:p>
          </p:txBody>
        </p:sp>
        <p:pic>
          <p:nvPicPr>
            <p:cNvPr id="81" name="그래픽 80" descr="방향">
              <a:extLst>
                <a:ext uri="{FF2B5EF4-FFF2-40B4-BE49-F238E27FC236}">
                  <a16:creationId xmlns:a16="http://schemas.microsoft.com/office/drawing/2014/main" id="{69F24DE5-E6F4-4D48-860D-4EB1FD604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8097" y="-606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26C635C-3A07-4A0E-9023-04D6036B7989}"/>
              </a:ext>
            </a:extLst>
          </p:cNvPr>
          <p:cNvGrpSpPr/>
          <p:nvPr/>
        </p:nvGrpSpPr>
        <p:grpSpPr>
          <a:xfrm>
            <a:off x="6597416" y="0"/>
            <a:ext cx="1218290" cy="830997"/>
            <a:chOff x="4149724" y="-139700"/>
            <a:chExt cx="3015721" cy="17653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217F3C-2E10-41D5-BEA9-1E531BD1FD6A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4" name="순서도: 처리 83">
              <a:extLst>
                <a:ext uri="{FF2B5EF4-FFF2-40B4-BE49-F238E27FC236}">
                  <a16:creationId xmlns:a16="http://schemas.microsoft.com/office/drawing/2014/main" id="{CCE6E2FF-AAFB-495C-BAC0-2FFCCB1AAF2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B134A8-2518-47D8-8455-751EA564CC8F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고객 분석</a:t>
              </a:r>
            </a:p>
          </p:txBody>
        </p:sp>
        <p:pic>
          <p:nvPicPr>
            <p:cNvPr id="86" name="그래픽 85" descr="방향">
              <a:extLst>
                <a:ext uri="{FF2B5EF4-FFF2-40B4-BE49-F238E27FC236}">
                  <a16:creationId xmlns:a16="http://schemas.microsoft.com/office/drawing/2014/main" id="{9776AC3E-44D5-4DA5-9449-3122B4F3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FB7F47E-C624-4056-8E48-15ACDFFFEB63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9CEE614-6932-4A37-AF38-B97CA49EF7AA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9" name="순서도: 처리 88">
              <a:extLst>
                <a:ext uri="{FF2B5EF4-FFF2-40B4-BE49-F238E27FC236}">
                  <a16:creationId xmlns:a16="http://schemas.microsoft.com/office/drawing/2014/main" id="{7B7FB3CA-2355-4989-BCBB-7702D198BE7E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261A21-2923-48C1-8946-63C44E2DC8F3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91" name="그래픽 90" descr="방향">
              <a:extLst>
                <a:ext uri="{FF2B5EF4-FFF2-40B4-BE49-F238E27FC236}">
                  <a16:creationId xmlns:a16="http://schemas.microsoft.com/office/drawing/2014/main" id="{05E77D41-2946-461A-A40A-96034017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61094-9ABB-4B57-837D-7967DB92131F}"/>
              </a:ext>
            </a:extLst>
          </p:cNvPr>
          <p:cNvSpPr/>
          <p:nvPr/>
        </p:nvSpPr>
        <p:spPr>
          <a:xfrm>
            <a:off x="3285240" y="1327"/>
            <a:ext cx="33020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EDB0D381-7A06-432A-AB77-2F601D4C8FA2}"/>
              </a:ext>
            </a:extLst>
          </p:cNvPr>
          <p:cNvSpPr/>
          <p:nvPr/>
        </p:nvSpPr>
        <p:spPr>
          <a:xfrm>
            <a:off x="3383664" y="1133001"/>
            <a:ext cx="3103563" cy="806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방향">
            <a:extLst>
              <a:ext uri="{FF2B5EF4-FFF2-40B4-BE49-F238E27FC236}">
                <a16:creationId xmlns:a16="http://schemas.microsoft.com/office/drawing/2014/main" id="{CDD1BEB6-595F-4FF8-9BDE-9C6648A2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1892" y="4501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2BAFA-1E62-4213-A72B-E80A7CD4928E}"/>
              </a:ext>
            </a:extLst>
          </p:cNvPr>
          <p:cNvSpPr txBox="1"/>
          <p:nvPr/>
        </p:nvSpPr>
        <p:spPr>
          <a:xfrm>
            <a:off x="3615353" y="1271063"/>
            <a:ext cx="264177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기존 제품과의</a:t>
            </a:r>
            <a:r>
              <a:rPr lang="ko-KR" altLang="en-US" sz="2000" kern="0" spc="-4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20481-B12C-47DA-AEC8-88B0D09E0E6C}"/>
              </a:ext>
            </a:extLst>
          </p:cNvPr>
          <p:cNvSpPr txBox="1"/>
          <p:nvPr/>
        </p:nvSpPr>
        <p:spPr>
          <a:xfrm>
            <a:off x="3583714" y="272462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08D1C7-00D7-4F4B-9546-AE996CCB6567}"/>
              </a:ext>
            </a:extLst>
          </p:cNvPr>
          <p:cNvSpPr/>
          <p:nvPr/>
        </p:nvSpPr>
        <p:spPr>
          <a:xfrm>
            <a:off x="3649283" y="4979369"/>
            <a:ext cx="733565" cy="733565"/>
          </a:xfrm>
          <a:prstGeom prst="roundRect">
            <a:avLst/>
          </a:prstGeom>
          <a:solidFill>
            <a:srgbClr val="FFCB25"/>
          </a:solidFill>
          <a:ln w="3175">
            <a:solidFill>
              <a:schemeClr val="tx1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방향">
            <a:extLst>
              <a:ext uri="{FF2B5EF4-FFF2-40B4-BE49-F238E27FC236}">
                <a16:creationId xmlns:a16="http://schemas.microsoft.com/office/drawing/2014/main" id="{D8124022-B9D7-4F2E-B75A-9B9EC0AB9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972" y="5058583"/>
            <a:ext cx="661610" cy="661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B86F3-B79A-4409-8D4A-1EFC9EDCA945}"/>
              </a:ext>
            </a:extLst>
          </p:cNvPr>
          <p:cNvSpPr txBox="1"/>
          <p:nvPr/>
        </p:nvSpPr>
        <p:spPr>
          <a:xfrm>
            <a:off x="4134173" y="4846840"/>
            <a:ext cx="413332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0000"/>
                </a:solidFill>
                <a:effectLst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우리 아이 안전 걸음 맵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4" name="사각형: 모서리가 접힌 도형 23">
            <a:extLst>
              <a:ext uri="{FF2B5EF4-FFF2-40B4-BE49-F238E27FC236}">
                <a16:creationId xmlns:a16="http://schemas.microsoft.com/office/drawing/2014/main" id="{7F19B31A-55D4-4E40-86CB-80BD59804A6B}"/>
              </a:ext>
            </a:extLst>
          </p:cNvPr>
          <p:cNvSpPr/>
          <p:nvPr/>
        </p:nvSpPr>
        <p:spPr>
          <a:xfrm>
            <a:off x="981060" y="2671795"/>
            <a:ext cx="2028976" cy="1369050"/>
          </a:xfrm>
          <a:prstGeom prst="foldedCorner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-40" dirty="0">
              <a:solidFill>
                <a:schemeClr val="tx1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kern="0" spc="-40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유사한 기능을 가진 기존 제품들</a:t>
            </a:r>
            <a:endParaRPr lang="en-US" altLang="ko-KR" kern="0" spc="-40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27" name="그래픽 26" descr="배지 팔로우">
            <a:extLst>
              <a:ext uri="{FF2B5EF4-FFF2-40B4-BE49-F238E27FC236}">
                <a16:creationId xmlns:a16="http://schemas.microsoft.com/office/drawing/2014/main" id="{912CCBA5-48BD-4FDC-A4EE-FB38F82B1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418" y="5159351"/>
            <a:ext cx="417886" cy="417886"/>
          </a:xfrm>
          <a:prstGeom prst="rect">
            <a:avLst/>
          </a:prstGeom>
          <a:effectLst>
            <a:outerShdw blurRad="50800" dist="38100" dir="5400000" sx="96000" sy="96000" algn="t" rotWithShape="0">
              <a:prstClr val="black">
                <a:alpha val="40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A07EF09-E6D2-481A-89A7-1FF0DD5F375F}"/>
              </a:ext>
            </a:extLst>
          </p:cNvPr>
          <p:cNvSpPr txBox="1"/>
          <p:nvPr/>
        </p:nvSpPr>
        <p:spPr>
          <a:xfrm>
            <a:off x="1360387" y="5084441"/>
            <a:ext cx="1965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차별적 특화 기능 </a:t>
            </a:r>
            <a:r>
              <a:rPr lang="en-US" altLang="ko-KR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편의 개선</a:t>
            </a:r>
            <a:endParaRPr lang="en-US" altLang="ko-KR" dirty="0"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FFCB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558D-A3A2-41B8-9820-CE4B4E8C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01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A3B6C2A7-8AD6-400F-8AB7-1A7BF89790D5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F7BFD65-C9F2-4716-9415-BF6F2F5A9F6B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4" name="순서도: 처리 83">
              <a:extLst>
                <a:ext uri="{FF2B5EF4-FFF2-40B4-BE49-F238E27FC236}">
                  <a16:creationId xmlns:a16="http://schemas.microsoft.com/office/drawing/2014/main" id="{941C0D28-9FE8-45E4-B6E1-A57DC094B266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7549CC2-4DED-43CA-8023-AB636F345255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86" name="그래픽 85" descr="방향">
              <a:extLst>
                <a:ext uri="{FF2B5EF4-FFF2-40B4-BE49-F238E27FC236}">
                  <a16:creationId xmlns:a16="http://schemas.microsoft.com/office/drawing/2014/main" id="{E4AD275E-7B5D-47A5-A47A-F5B10E88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25" name="_x202701632">
            <a:extLst>
              <a:ext uri="{FF2B5EF4-FFF2-40B4-BE49-F238E27FC236}">
                <a16:creationId xmlns:a16="http://schemas.microsoft.com/office/drawing/2014/main" id="{28E6BBD8-D151-4AF5-9DE9-3FEDE390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81" y="2104640"/>
            <a:ext cx="5422084" cy="45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A83FE3-C59F-44F1-83C6-19B6346D5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9" t="24386" r="37333" b="11556"/>
          <a:stretch/>
        </p:blipFill>
        <p:spPr>
          <a:xfrm>
            <a:off x="506135" y="2154342"/>
            <a:ext cx="5209428" cy="4393128"/>
          </a:xfrm>
          <a:prstGeom prst="rect">
            <a:avLst/>
          </a:prstGeom>
        </p:spPr>
      </p:pic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43BF1E78-9785-4D4E-9077-D96D1265A699}"/>
              </a:ext>
            </a:extLst>
          </p:cNvPr>
          <p:cNvSpPr/>
          <p:nvPr/>
        </p:nvSpPr>
        <p:spPr>
          <a:xfrm>
            <a:off x="6874870" y="1228585"/>
            <a:ext cx="531713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AAE0B315-45CD-414C-8604-BF85117715EF}"/>
              </a:ext>
            </a:extLst>
          </p:cNvPr>
          <p:cNvSpPr/>
          <p:nvPr/>
        </p:nvSpPr>
        <p:spPr>
          <a:xfrm>
            <a:off x="0" y="1228585"/>
            <a:ext cx="2997610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A435C3E-6971-482B-AE7F-22B8D9DC822F}"/>
              </a:ext>
            </a:extLst>
          </p:cNvPr>
          <p:cNvGrpSpPr/>
          <p:nvPr/>
        </p:nvGrpSpPr>
        <p:grpSpPr>
          <a:xfrm>
            <a:off x="9182468" y="-3069"/>
            <a:ext cx="1457542" cy="830997"/>
            <a:chOff x="4274174" y="-139700"/>
            <a:chExt cx="3173704" cy="17653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0FB5C8D-31E0-47DD-9A49-5BAFA9A9DFB9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DBA10B08-99B1-42E3-87F8-5CA101CC981B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8A4EAD-B0AC-449F-A56D-DFF8A7911D0E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프로토타입</a:t>
              </a:r>
            </a:p>
          </p:txBody>
        </p:sp>
        <p:pic>
          <p:nvPicPr>
            <p:cNvPr id="56" name="그래픽 55" descr="방향">
              <a:extLst>
                <a:ext uri="{FF2B5EF4-FFF2-40B4-BE49-F238E27FC236}">
                  <a16:creationId xmlns:a16="http://schemas.microsoft.com/office/drawing/2014/main" id="{5D868621-06C9-4023-B330-3D9A846E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95310" y="20652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A16BC0-0315-4D18-BA60-A9CC9FE2545A}"/>
              </a:ext>
            </a:extLst>
          </p:cNvPr>
          <p:cNvGrpSpPr/>
          <p:nvPr/>
        </p:nvGrpSpPr>
        <p:grpSpPr>
          <a:xfrm>
            <a:off x="7772568" y="542"/>
            <a:ext cx="1457542" cy="830997"/>
            <a:chOff x="4274174" y="-139700"/>
            <a:chExt cx="3173704" cy="17653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2DF4AAA-D6AF-48A1-89E9-3D1ED0C77744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9" name="순서도: 처리 58">
              <a:extLst>
                <a:ext uri="{FF2B5EF4-FFF2-40B4-BE49-F238E27FC236}">
                  <a16:creationId xmlns:a16="http://schemas.microsoft.com/office/drawing/2014/main" id="{6DBA7CC1-4F07-4AC9-8BE6-83B3CD62B55A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58B268-3AA6-4282-BEF7-76B521FC5771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홍보</a:t>
              </a:r>
              <a:r>
                <a:rPr lang="en-US" altLang="ko-KR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마케팅</a:t>
              </a:r>
            </a:p>
          </p:txBody>
        </p:sp>
        <p:pic>
          <p:nvPicPr>
            <p:cNvPr id="61" name="그래픽 60" descr="방향">
              <a:extLst>
                <a:ext uri="{FF2B5EF4-FFF2-40B4-BE49-F238E27FC236}">
                  <a16:creationId xmlns:a16="http://schemas.microsoft.com/office/drawing/2014/main" id="{F371F233-187E-4B52-8843-0EFC593A3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8097" y="-606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876889D-3CE5-4374-94CC-B93F2BB57151}"/>
              </a:ext>
            </a:extLst>
          </p:cNvPr>
          <p:cNvGrpSpPr/>
          <p:nvPr/>
        </p:nvGrpSpPr>
        <p:grpSpPr>
          <a:xfrm>
            <a:off x="6597416" y="0"/>
            <a:ext cx="1218290" cy="830997"/>
            <a:chOff x="4149724" y="-139700"/>
            <a:chExt cx="3015721" cy="17653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165480-CB86-431F-AC84-FD2D413ABAC0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4" name="순서도: 처리 63">
              <a:extLst>
                <a:ext uri="{FF2B5EF4-FFF2-40B4-BE49-F238E27FC236}">
                  <a16:creationId xmlns:a16="http://schemas.microsoft.com/office/drawing/2014/main" id="{D396E2FA-B693-43B6-AA28-A0A9A05D500F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1638BAF-CCD0-4869-829D-768F948C0439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고객 분석</a:t>
              </a:r>
            </a:p>
          </p:txBody>
        </p:sp>
        <p:pic>
          <p:nvPicPr>
            <p:cNvPr id="66" name="그래픽 65" descr="방향">
              <a:extLst>
                <a:ext uri="{FF2B5EF4-FFF2-40B4-BE49-F238E27FC236}">
                  <a16:creationId xmlns:a16="http://schemas.microsoft.com/office/drawing/2014/main" id="{F0B46895-6147-460D-8C6E-84AA0FAD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5F6FCCB-49BE-41B9-A475-88546C594D24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268901-1C53-4572-A216-F0D66CE12E3A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583775E2-A5A2-4A6F-B515-DAD953767B55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4E68641-FB35-4ED8-B583-DB389B46F007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81" name="그래픽 80" descr="방향">
              <a:extLst>
                <a:ext uri="{FF2B5EF4-FFF2-40B4-BE49-F238E27FC236}">
                  <a16:creationId xmlns:a16="http://schemas.microsoft.com/office/drawing/2014/main" id="{5DB5206D-4693-4C66-8B3F-156B251C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00940A-27F3-4117-AD3A-6BA33512B332}"/>
              </a:ext>
            </a:extLst>
          </p:cNvPr>
          <p:cNvSpPr/>
          <p:nvPr/>
        </p:nvSpPr>
        <p:spPr>
          <a:xfrm>
            <a:off x="3285240" y="1327"/>
            <a:ext cx="33020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931DB1D6-247A-4506-B512-D966AA7F827C}"/>
              </a:ext>
            </a:extLst>
          </p:cNvPr>
          <p:cNvSpPr/>
          <p:nvPr/>
        </p:nvSpPr>
        <p:spPr>
          <a:xfrm>
            <a:off x="3383664" y="1133001"/>
            <a:ext cx="3103563" cy="806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래픽 88" descr="방향">
            <a:extLst>
              <a:ext uri="{FF2B5EF4-FFF2-40B4-BE49-F238E27FC236}">
                <a16:creationId xmlns:a16="http://schemas.microsoft.com/office/drawing/2014/main" id="{C89EA476-7F2B-4A59-B667-FC014C77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1892" y="45010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F84F13D-135B-4AF3-B761-B206E8EF5D8B}"/>
              </a:ext>
            </a:extLst>
          </p:cNvPr>
          <p:cNvSpPr txBox="1"/>
          <p:nvPr/>
        </p:nvSpPr>
        <p:spPr>
          <a:xfrm>
            <a:off x="3615353" y="1271063"/>
            <a:ext cx="264177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기존 제품과의</a:t>
            </a:r>
            <a:r>
              <a:rPr lang="ko-KR" altLang="en-US" sz="2000" kern="0" spc="-4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kern="0" spc="-40" dirty="0">
                <a:solidFill>
                  <a:srgbClr val="0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차별성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184680-32F5-4F27-B12D-6591FADF5382}"/>
              </a:ext>
            </a:extLst>
          </p:cNvPr>
          <p:cNvSpPr txBox="1"/>
          <p:nvPr/>
        </p:nvSpPr>
        <p:spPr>
          <a:xfrm>
            <a:off x="3583714" y="272462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시장성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F5EA-E89D-4AC1-9939-7992A9875D0D}"/>
              </a:ext>
            </a:extLst>
          </p:cNvPr>
          <p:cNvSpPr txBox="1"/>
          <p:nvPr/>
        </p:nvSpPr>
        <p:spPr>
          <a:xfrm>
            <a:off x="7000433" y="1271063"/>
            <a:ext cx="531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제품 개발의 필요성</a:t>
            </a:r>
            <a:endParaRPr lang="ko-KR" altLang="en-US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5B27DA-B118-40A1-B068-BBFCAFF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25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눈물 방울 107">
            <a:extLst>
              <a:ext uri="{FF2B5EF4-FFF2-40B4-BE49-F238E27FC236}">
                <a16:creationId xmlns:a16="http://schemas.microsoft.com/office/drawing/2014/main" id="{112628EF-1BE5-4A51-9E14-BF0EE1ED2777}"/>
              </a:ext>
            </a:extLst>
          </p:cNvPr>
          <p:cNvSpPr/>
          <p:nvPr/>
        </p:nvSpPr>
        <p:spPr>
          <a:xfrm rot="6240595">
            <a:off x="5984110" y="2488023"/>
            <a:ext cx="2210474" cy="2210474"/>
          </a:xfrm>
          <a:prstGeom prst="teardrop">
            <a:avLst/>
          </a:prstGeom>
          <a:solidFill>
            <a:srgbClr val="FFCB25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AC99646-3D89-496B-9B41-76486A0C6A3F}"/>
              </a:ext>
            </a:extLst>
          </p:cNvPr>
          <p:cNvSpPr/>
          <p:nvPr/>
        </p:nvSpPr>
        <p:spPr>
          <a:xfrm>
            <a:off x="6105911" y="2594146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눈물 방울 41">
            <a:extLst>
              <a:ext uri="{FF2B5EF4-FFF2-40B4-BE49-F238E27FC236}">
                <a16:creationId xmlns:a16="http://schemas.microsoft.com/office/drawing/2014/main" id="{C1B8BD18-0A58-47A7-8F52-A03A679CFAF8}"/>
              </a:ext>
            </a:extLst>
          </p:cNvPr>
          <p:cNvSpPr/>
          <p:nvPr/>
        </p:nvSpPr>
        <p:spPr>
          <a:xfrm rot="6240595">
            <a:off x="3281627" y="2480064"/>
            <a:ext cx="2210474" cy="2210474"/>
          </a:xfrm>
          <a:prstGeom prst="teardrop">
            <a:avLst/>
          </a:prstGeom>
          <a:solidFill>
            <a:srgbClr val="FFCB25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0DDC012-7F13-4DAD-9A8B-47B00D9CAB99}"/>
              </a:ext>
            </a:extLst>
          </p:cNvPr>
          <p:cNvSpPr/>
          <p:nvPr/>
        </p:nvSpPr>
        <p:spPr>
          <a:xfrm>
            <a:off x="3403428" y="2586187"/>
            <a:ext cx="1989736" cy="199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A90BA7-94FC-45CF-BA61-FFEFBC44B05A}"/>
              </a:ext>
            </a:extLst>
          </p:cNvPr>
          <p:cNvGrpSpPr/>
          <p:nvPr/>
        </p:nvGrpSpPr>
        <p:grpSpPr>
          <a:xfrm>
            <a:off x="5677068" y="542"/>
            <a:ext cx="1457542" cy="830997"/>
            <a:chOff x="4274174" y="-139700"/>
            <a:chExt cx="3173704" cy="17653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B5CA50-818B-44E5-B55C-CF41D09A48CB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" name="순서도: 처리 35">
              <a:extLst>
                <a:ext uri="{FF2B5EF4-FFF2-40B4-BE49-F238E27FC236}">
                  <a16:creationId xmlns:a16="http://schemas.microsoft.com/office/drawing/2014/main" id="{B8F8418E-ADA2-4084-AE95-EB14028FAA04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54BC5C-F1FA-4DB2-82E2-DC8461EAF9CB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홍보</a:t>
              </a:r>
              <a:r>
                <a:rPr lang="en-US" altLang="ko-KR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마케팅</a:t>
              </a:r>
            </a:p>
          </p:txBody>
        </p:sp>
        <p:pic>
          <p:nvPicPr>
            <p:cNvPr id="38" name="그래픽 37" descr="방향">
              <a:extLst>
                <a:ext uri="{FF2B5EF4-FFF2-40B4-BE49-F238E27FC236}">
                  <a16:creationId xmlns:a16="http://schemas.microsoft.com/office/drawing/2014/main" id="{3928EC97-3A72-4AB1-9F09-A6B3DC8B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8097" y="-606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934FF2-09E7-4AD2-BF44-0F6B380FB1AD}"/>
              </a:ext>
            </a:extLst>
          </p:cNvPr>
          <p:cNvGrpSpPr/>
          <p:nvPr/>
        </p:nvGrpSpPr>
        <p:grpSpPr>
          <a:xfrm>
            <a:off x="4511441" y="0"/>
            <a:ext cx="1218290" cy="830997"/>
            <a:chOff x="4149724" y="-139700"/>
            <a:chExt cx="3015721" cy="17653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AEDB4FD-7009-4951-A156-C60B21CC51A3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3270D721-4A33-4066-8249-84A5C620E1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69A027-DEA8-4EA7-ABB1-E51067FD449F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고객 분석</a:t>
              </a:r>
            </a:p>
          </p:txBody>
        </p:sp>
        <p:pic>
          <p:nvPicPr>
            <p:cNvPr id="81" name="그래픽 80" descr="방향">
              <a:extLst>
                <a:ext uri="{FF2B5EF4-FFF2-40B4-BE49-F238E27FC236}">
                  <a16:creationId xmlns:a16="http://schemas.microsoft.com/office/drawing/2014/main" id="{0685CAA0-7F56-49A8-8D4E-F9DB263B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4253E5-76EE-4D00-8DBE-57AF249FF922}"/>
              </a:ext>
            </a:extLst>
          </p:cNvPr>
          <p:cNvGrpSpPr/>
          <p:nvPr/>
        </p:nvGrpSpPr>
        <p:grpSpPr>
          <a:xfrm>
            <a:off x="3283627" y="0"/>
            <a:ext cx="1218290" cy="830997"/>
            <a:chOff x="4149724" y="-139700"/>
            <a:chExt cx="3015721" cy="17653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54859B7-1EDF-421F-AF8A-FA68814B8EF8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424FF688-2A1B-474F-9A68-5512BF6D0D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9B15D1-5584-49BC-A5C5-2E049B857B44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 시장성</a:t>
              </a:r>
            </a:p>
          </p:txBody>
        </p:sp>
        <p:pic>
          <p:nvPicPr>
            <p:cNvPr id="56" name="그래픽 55" descr="방향">
              <a:extLst>
                <a:ext uri="{FF2B5EF4-FFF2-40B4-BE49-F238E27FC236}">
                  <a16:creationId xmlns:a16="http://schemas.microsoft.com/office/drawing/2014/main" id="{22AD094C-9A1D-48A4-947F-8E8815B6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0134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93FBA86-A05C-4B9B-8030-C3F6BB3745ED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A21D99-74FF-4769-856C-0519A63D237F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0325499E-49C7-4874-B080-EF91652F15A7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5699B-86A4-4062-A420-6BF84ADE6361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51" name="그래픽 50" descr="방향">
              <a:extLst>
                <a:ext uri="{FF2B5EF4-FFF2-40B4-BE49-F238E27FC236}">
                  <a16:creationId xmlns:a16="http://schemas.microsoft.com/office/drawing/2014/main" id="{AB351460-D596-4D7D-99D7-9BCCE76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10909299" y="1228585"/>
            <a:ext cx="1282699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-1" y="1228585"/>
            <a:ext cx="6840787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298CFD-D6CD-4314-B668-21070992C472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1892E42-B544-42EA-B3AC-82ABD000801E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4" name="순서도: 처리 43">
              <a:extLst>
                <a:ext uri="{FF2B5EF4-FFF2-40B4-BE49-F238E27FC236}">
                  <a16:creationId xmlns:a16="http://schemas.microsoft.com/office/drawing/2014/main" id="{1CEAF273-F579-4D1E-B738-6B9F305AB17C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E31133-3C78-4D13-83A6-E49D18B31FBC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46" name="그래픽 45" descr="방향">
              <a:extLst>
                <a:ext uri="{FF2B5EF4-FFF2-40B4-BE49-F238E27FC236}">
                  <a16:creationId xmlns:a16="http://schemas.microsoft.com/office/drawing/2014/main" id="{ABFD5FAD-8634-4BD4-A900-D064DD59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FD88E-9EE4-4FE6-A0E8-BF95AF1FA824}"/>
              </a:ext>
            </a:extLst>
          </p:cNvPr>
          <p:cNvSpPr/>
          <p:nvPr/>
        </p:nvSpPr>
        <p:spPr>
          <a:xfrm>
            <a:off x="7139430" y="1326"/>
            <a:ext cx="3483793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6F79351-78A6-41CF-93E1-5D9CB9DC145E}"/>
              </a:ext>
            </a:extLst>
          </p:cNvPr>
          <p:cNvSpPr/>
          <p:nvPr/>
        </p:nvSpPr>
        <p:spPr>
          <a:xfrm>
            <a:off x="7255751" y="1133000"/>
            <a:ext cx="3267459" cy="5922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7468222" y="1244748"/>
            <a:ext cx="28059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단계 및 향후 계획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7166896" y="317673"/>
            <a:ext cx="3267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로드맵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4446" y="80846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3DD059-86C1-47EF-A506-8EE0CC6E4851}"/>
              </a:ext>
            </a:extLst>
          </p:cNvPr>
          <p:cNvSpPr txBox="1"/>
          <p:nvPr/>
        </p:nvSpPr>
        <p:spPr>
          <a:xfrm>
            <a:off x="2119004" y="1267056"/>
            <a:ext cx="4729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아이디어 구체화를 위한 로드맵 </a:t>
            </a:r>
            <a:endParaRPr lang="ko-KR" altLang="en-US" sz="1600" dirty="0"/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AF5BD150-0195-4E2B-9C69-36CAABCEDBFA}"/>
              </a:ext>
            </a:extLst>
          </p:cNvPr>
          <p:cNvSpPr/>
          <p:nvPr/>
        </p:nvSpPr>
        <p:spPr>
          <a:xfrm rot="6198536">
            <a:off x="610998" y="2546271"/>
            <a:ext cx="2210474" cy="2210474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182C7FE-FF34-4F14-80BC-82A633A88A5C}"/>
              </a:ext>
            </a:extLst>
          </p:cNvPr>
          <p:cNvSpPr/>
          <p:nvPr/>
        </p:nvSpPr>
        <p:spPr>
          <a:xfrm>
            <a:off x="718579" y="5067725"/>
            <a:ext cx="1661803" cy="596900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AADFC386-2118-4B5B-8849-8E19EA9CBF65}"/>
              </a:ext>
            </a:extLst>
          </p:cNvPr>
          <p:cNvSpPr/>
          <p:nvPr/>
        </p:nvSpPr>
        <p:spPr>
          <a:xfrm>
            <a:off x="2380382" y="5067725"/>
            <a:ext cx="674997" cy="5969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3246A4-942D-41A1-87CF-848518D692CC}"/>
              </a:ext>
            </a:extLst>
          </p:cNvPr>
          <p:cNvSpPr/>
          <p:nvPr/>
        </p:nvSpPr>
        <p:spPr>
          <a:xfrm>
            <a:off x="720549" y="2640574"/>
            <a:ext cx="1989736" cy="1993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9B02CFE-E792-4D99-B5DE-57E092520EF7}"/>
              </a:ext>
            </a:extLst>
          </p:cNvPr>
          <p:cNvSpPr/>
          <p:nvPr/>
        </p:nvSpPr>
        <p:spPr>
          <a:xfrm>
            <a:off x="3010036" y="5067725"/>
            <a:ext cx="2088146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7C64BFE5-53CF-44E0-9380-17A3745B55A0}"/>
              </a:ext>
            </a:extLst>
          </p:cNvPr>
          <p:cNvSpPr/>
          <p:nvPr/>
        </p:nvSpPr>
        <p:spPr>
          <a:xfrm>
            <a:off x="5098182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:a16="http://schemas.microsoft.com/office/drawing/2014/main" id="{75C33F2D-56D5-4694-BBBB-FC262F5AC3DE}"/>
              </a:ext>
            </a:extLst>
          </p:cNvPr>
          <p:cNvSpPr/>
          <p:nvPr/>
        </p:nvSpPr>
        <p:spPr>
          <a:xfrm>
            <a:off x="5789930" y="5067725"/>
            <a:ext cx="1947570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8880059B-5DA2-460A-B560-25197835B3C9}"/>
              </a:ext>
            </a:extLst>
          </p:cNvPr>
          <p:cNvSpPr/>
          <p:nvPr/>
        </p:nvSpPr>
        <p:spPr>
          <a:xfrm>
            <a:off x="7737500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화살표: 갈매기형 수장 64">
            <a:extLst>
              <a:ext uri="{FF2B5EF4-FFF2-40B4-BE49-F238E27FC236}">
                <a16:creationId xmlns:a16="http://schemas.microsoft.com/office/drawing/2014/main" id="{47D764F1-2457-432F-BAF3-23423A243D60}"/>
              </a:ext>
            </a:extLst>
          </p:cNvPr>
          <p:cNvSpPr/>
          <p:nvPr/>
        </p:nvSpPr>
        <p:spPr>
          <a:xfrm>
            <a:off x="8429248" y="5067725"/>
            <a:ext cx="2064323" cy="596900"/>
          </a:xfrm>
          <a:prstGeom prst="chevron">
            <a:avLst/>
          </a:pr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B773B2-53B2-4726-859A-3FB607D89F5F}"/>
              </a:ext>
            </a:extLst>
          </p:cNvPr>
          <p:cNvSpPr txBox="1"/>
          <p:nvPr/>
        </p:nvSpPr>
        <p:spPr>
          <a:xfrm>
            <a:off x="784905" y="3097985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기초 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en-US" altLang="ko-KR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지역 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수집</a:t>
            </a: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</a:t>
            </a:r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위한 </a:t>
            </a:r>
            <a:endParaRPr lang="en-US" altLang="ko-KR" dirty="0">
              <a:solidFill>
                <a:schemeClr val="tx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기반 완성</a:t>
            </a:r>
          </a:p>
          <a:p>
            <a:pPr algn="ctr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40B728-1510-4ED7-A1DD-4DB8CA82971C}"/>
              </a:ext>
            </a:extLst>
          </p:cNvPr>
          <p:cNvSpPr txBox="1"/>
          <p:nvPr/>
        </p:nvSpPr>
        <p:spPr>
          <a:xfrm>
            <a:off x="3468978" y="2879603"/>
            <a:ext cx="1858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안전한 길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안내를 위한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특정 영역 제외형 내비게이션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 구현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CC21A7-75BF-4991-ACC6-F4000C071E47}"/>
              </a:ext>
            </a:extLst>
          </p:cNvPr>
          <p:cNvSpPr txBox="1"/>
          <p:nvPr/>
        </p:nvSpPr>
        <p:spPr>
          <a:xfrm>
            <a:off x="6140533" y="3179243"/>
            <a:ext cx="1858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정식 출시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부문별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추가기능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</a:t>
            </a: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E1EFE4C5-5D6A-4A07-9A97-DF714D32E76F}"/>
              </a:ext>
            </a:extLst>
          </p:cNvPr>
          <p:cNvSpPr/>
          <p:nvPr/>
        </p:nvSpPr>
        <p:spPr>
          <a:xfrm>
            <a:off x="10493571" y="5067725"/>
            <a:ext cx="674997" cy="596900"/>
          </a:xfrm>
          <a:prstGeom prst="chevron">
            <a:avLst/>
          </a:prstGeom>
          <a:solidFill>
            <a:srgbClr val="FFF3CD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눈물 방울 99">
            <a:extLst>
              <a:ext uri="{FF2B5EF4-FFF2-40B4-BE49-F238E27FC236}">
                <a16:creationId xmlns:a16="http://schemas.microsoft.com/office/drawing/2014/main" id="{2236B1DB-EB9F-4F04-85B6-138F2C35B670}"/>
              </a:ext>
            </a:extLst>
          </p:cNvPr>
          <p:cNvSpPr/>
          <p:nvPr/>
        </p:nvSpPr>
        <p:spPr>
          <a:xfrm rot="6240595">
            <a:off x="8809439" y="2503094"/>
            <a:ext cx="2210474" cy="2210474"/>
          </a:xfrm>
          <a:prstGeom prst="teardrop">
            <a:avLst/>
          </a:prstGeom>
          <a:solidFill>
            <a:srgbClr val="FFCB25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31F5861-D145-4974-BE2A-73B459F2FB52}"/>
              </a:ext>
            </a:extLst>
          </p:cNvPr>
          <p:cNvSpPr/>
          <p:nvPr/>
        </p:nvSpPr>
        <p:spPr>
          <a:xfrm rot="21507446">
            <a:off x="8985338" y="2665389"/>
            <a:ext cx="1814433" cy="18858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B2EFEC9-411A-428D-8163-DE8811DA9C90}"/>
              </a:ext>
            </a:extLst>
          </p:cNvPr>
          <p:cNvSpPr txBox="1"/>
          <p:nvPr/>
        </p:nvSpPr>
        <p:spPr>
          <a:xfrm>
            <a:off x="8985357" y="3322989"/>
            <a:ext cx="185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 및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·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보수</a:t>
            </a:r>
          </a:p>
        </p:txBody>
      </p:sp>
      <p:sp>
        <p:nvSpPr>
          <p:cNvPr id="112" name="화살표: 갈매기형 수장 111">
            <a:extLst>
              <a:ext uri="{FF2B5EF4-FFF2-40B4-BE49-F238E27FC236}">
                <a16:creationId xmlns:a16="http://schemas.microsoft.com/office/drawing/2014/main" id="{5B463C7D-9165-4528-8739-95AD5DB213BA}"/>
              </a:ext>
            </a:extLst>
          </p:cNvPr>
          <p:cNvSpPr/>
          <p:nvPr/>
        </p:nvSpPr>
        <p:spPr>
          <a:xfrm>
            <a:off x="11168568" y="5067725"/>
            <a:ext cx="552827" cy="596900"/>
          </a:xfrm>
          <a:custGeom>
            <a:avLst/>
            <a:gdLst>
              <a:gd name="connsiteX0" fmla="*/ 0 w 832227"/>
              <a:gd name="connsiteY0" fmla="*/ 0 h 596900"/>
              <a:gd name="connsiteX1" fmla="*/ 533777 w 832227"/>
              <a:gd name="connsiteY1" fmla="*/ 0 h 596900"/>
              <a:gd name="connsiteX2" fmla="*/ 832227 w 832227"/>
              <a:gd name="connsiteY2" fmla="*/ 298450 h 596900"/>
              <a:gd name="connsiteX3" fmla="*/ 533777 w 832227"/>
              <a:gd name="connsiteY3" fmla="*/ 596900 h 596900"/>
              <a:gd name="connsiteX4" fmla="*/ 0 w 832227"/>
              <a:gd name="connsiteY4" fmla="*/ 596900 h 596900"/>
              <a:gd name="connsiteX5" fmla="*/ 298450 w 832227"/>
              <a:gd name="connsiteY5" fmla="*/ 298450 h 596900"/>
              <a:gd name="connsiteX6" fmla="*/ 0 w 832227"/>
              <a:gd name="connsiteY6" fmla="*/ 0 h 596900"/>
              <a:gd name="connsiteX0" fmla="*/ 0 w 552827"/>
              <a:gd name="connsiteY0" fmla="*/ 0 h 596900"/>
              <a:gd name="connsiteX1" fmla="*/ 533777 w 552827"/>
              <a:gd name="connsiteY1" fmla="*/ 0 h 596900"/>
              <a:gd name="connsiteX2" fmla="*/ 552827 w 552827"/>
              <a:gd name="connsiteY2" fmla="*/ 298450 h 596900"/>
              <a:gd name="connsiteX3" fmla="*/ 533777 w 552827"/>
              <a:gd name="connsiteY3" fmla="*/ 596900 h 596900"/>
              <a:gd name="connsiteX4" fmla="*/ 0 w 552827"/>
              <a:gd name="connsiteY4" fmla="*/ 596900 h 596900"/>
              <a:gd name="connsiteX5" fmla="*/ 298450 w 552827"/>
              <a:gd name="connsiteY5" fmla="*/ 298450 h 596900"/>
              <a:gd name="connsiteX6" fmla="*/ 0 w 552827"/>
              <a:gd name="connsiteY6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827" h="596900">
                <a:moveTo>
                  <a:pt x="0" y="0"/>
                </a:moveTo>
                <a:lnTo>
                  <a:pt x="533777" y="0"/>
                </a:lnTo>
                <a:lnTo>
                  <a:pt x="552827" y="298450"/>
                </a:lnTo>
                <a:lnTo>
                  <a:pt x="533777" y="596900"/>
                </a:ln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FFCB25"/>
          </a:solidFill>
          <a:ln w="6350">
            <a:solidFill>
              <a:srgbClr val="7F6000"/>
            </a:solidFill>
          </a:ln>
          <a:effectLst>
            <a:outerShdw blurRad="63500" sx="91000" sy="9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화살표: 갈매기형 수장 114">
            <a:extLst>
              <a:ext uri="{FF2B5EF4-FFF2-40B4-BE49-F238E27FC236}">
                <a16:creationId xmlns:a16="http://schemas.microsoft.com/office/drawing/2014/main" id="{4396F0DA-C610-4BCF-BE4A-E9B3185F6D9F}"/>
              </a:ext>
            </a:extLst>
          </p:cNvPr>
          <p:cNvSpPr/>
          <p:nvPr/>
        </p:nvSpPr>
        <p:spPr>
          <a:xfrm>
            <a:off x="3012218" y="5067725"/>
            <a:ext cx="613382" cy="596900"/>
          </a:xfrm>
          <a:custGeom>
            <a:avLst/>
            <a:gdLst>
              <a:gd name="connsiteX0" fmla="*/ 0 w 718158"/>
              <a:gd name="connsiteY0" fmla="*/ 0 h 596900"/>
              <a:gd name="connsiteX1" fmla="*/ 419708 w 718158"/>
              <a:gd name="connsiteY1" fmla="*/ 0 h 596900"/>
              <a:gd name="connsiteX2" fmla="*/ 718158 w 718158"/>
              <a:gd name="connsiteY2" fmla="*/ 298450 h 596900"/>
              <a:gd name="connsiteX3" fmla="*/ 419708 w 718158"/>
              <a:gd name="connsiteY3" fmla="*/ 596900 h 596900"/>
              <a:gd name="connsiteX4" fmla="*/ 0 w 718158"/>
              <a:gd name="connsiteY4" fmla="*/ 596900 h 596900"/>
              <a:gd name="connsiteX5" fmla="*/ 298450 w 718158"/>
              <a:gd name="connsiteY5" fmla="*/ 298450 h 596900"/>
              <a:gd name="connsiteX6" fmla="*/ 0 w 718158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19708 w 537183"/>
              <a:gd name="connsiteY3" fmla="*/ 596900 h 596900"/>
              <a:gd name="connsiteX4" fmla="*/ 0 w 537183"/>
              <a:gd name="connsiteY4" fmla="*/ 596900 h 596900"/>
              <a:gd name="connsiteX5" fmla="*/ 298450 w 537183"/>
              <a:gd name="connsiteY5" fmla="*/ 298450 h 596900"/>
              <a:gd name="connsiteX6" fmla="*/ 0 w 537183"/>
              <a:gd name="connsiteY6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59646 w 537183"/>
              <a:gd name="connsiteY3" fmla="*/ 428200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537183"/>
              <a:gd name="connsiteY0" fmla="*/ 0 h 596900"/>
              <a:gd name="connsiteX1" fmla="*/ 419708 w 537183"/>
              <a:gd name="connsiteY1" fmla="*/ 0 h 596900"/>
              <a:gd name="connsiteX2" fmla="*/ 537183 w 537183"/>
              <a:gd name="connsiteY2" fmla="*/ 179388 h 596900"/>
              <a:gd name="connsiteX3" fmla="*/ 402496 w 537183"/>
              <a:gd name="connsiteY3" fmla="*/ 437725 h 596900"/>
              <a:gd name="connsiteX4" fmla="*/ 419708 w 537183"/>
              <a:gd name="connsiteY4" fmla="*/ 596900 h 596900"/>
              <a:gd name="connsiteX5" fmla="*/ 0 w 537183"/>
              <a:gd name="connsiteY5" fmla="*/ 596900 h 596900"/>
              <a:gd name="connsiteX6" fmla="*/ 298450 w 537183"/>
              <a:gd name="connsiteY6" fmla="*/ 298450 h 596900"/>
              <a:gd name="connsiteX7" fmla="*/ 0 w 53718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93133"/>
              <a:gd name="connsiteY0" fmla="*/ 0 h 596900"/>
              <a:gd name="connsiteX1" fmla="*/ 419708 w 493133"/>
              <a:gd name="connsiteY1" fmla="*/ 0 h 596900"/>
              <a:gd name="connsiteX2" fmla="*/ 489558 w 493133"/>
              <a:gd name="connsiteY2" fmla="*/ 136526 h 596900"/>
              <a:gd name="connsiteX3" fmla="*/ 402496 w 493133"/>
              <a:gd name="connsiteY3" fmla="*/ 437725 h 596900"/>
              <a:gd name="connsiteX4" fmla="*/ 419708 w 493133"/>
              <a:gd name="connsiteY4" fmla="*/ 596900 h 596900"/>
              <a:gd name="connsiteX5" fmla="*/ 0 w 493133"/>
              <a:gd name="connsiteY5" fmla="*/ 596900 h 596900"/>
              <a:gd name="connsiteX6" fmla="*/ 298450 w 493133"/>
              <a:gd name="connsiteY6" fmla="*/ 298450 h 596900"/>
              <a:gd name="connsiteX7" fmla="*/ 0 w 493133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489558"/>
              <a:gd name="connsiteY0" fmla="*/ 0 h 596900"/>
              <a:gd name="connsiteX1" fmla="*/ 419708 w 489558"/>
              <a:gd name="connsiteY1" fmla="*/ 0 h 596900"/>
              <a:gd name="connsiteX2" fmla="*/ 489558 w 489558"/>
              <a:gd name="connsiteY2" fmla="*/ 136526 h 596900"/>
              <a:gd name="connsiteX3" fmla="*/ 402496 w 489558"/>
              <a:gd name="connsiteY3" fmla="*/ 437725 h 596900"/>
              <a:gd name="connsiteX4" fmla="*/ 419708 w 489558"/>
              <a:gd name="connsiteY4" fmla="*/ 596900 h 596900"/>
              <a:gd name="connsiteX5" fmla="*/ 0 w 489558"/>
              <a:gd name="connsiteY5" fmla="*/ 596900 h 596900"/>
              <a:gd name="connsiteX6" fmla="*/ 298450 w 489558"/>
              <a:gd name="connsiteY6" fmla="*/ 298450 h 596900"/>
              <a:gd name="connsiteX7" fmla="*/ 0 w 489558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419708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65337"/>
              <a:gd name="connsiteY0" fmla="*/ 0 h 596900"/>
              <a:gd name="connsiteX1" fmla="*/ 538770 w 565337"/>
              <a:gd name="connsiteY1" fmla="*/ 0 h 596900"/>
              <a:gd name="connsiteX2" fmla="*/ 489558 w 565337"/>
              <a:gd name="connsiteY2" fmla="*/ 136526 h 596900"/>
              <a:gd name="connsiteX3" fmla="*/ 402496 w 565337"/>
              <a:gd name="connsiteY3" fmla="*/ 437725 h 596900"/>
              <a:gd name="connsiteX4" fmla="*/ 543533 w 565337"/>
              <a:gd name="connsiteY4" fmla="*/ 596900 h 596900"/>
              <a:gd name="connsiteX5" fmla="*/ 0 w 565337"/>
              <a:gd name="connsiteY5" fmla="*/ 596900 h 596900"/>
              <a:gd name="connsiteX6" fmla="*/ 298450 w 565337"/>
              <a:gd name="connsiteY6" fmla="*/ 298450 h 596900"/>
              <a:gd name="connsiteX7" fmla="*/ 0 w 565337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02496 w 599095"/>
              <a:gd name="connsiteY3" fmla="*/ 43772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9652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500127 w 599095"/>
              <a:gd name="connsiteY3" fmla="*/ 380575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99095"/>
              <a:gd name="connsiteY0" fmla="*/ 0 h 596900"/>
              <a:gd name="connsiteX1" fmla="*/ 538770 w 599095"/>
              <a:gd name="connsiteY1" fmla="*/ 0 h 596900"/>
              <a:gd name="connsiteX2" fmla="*/ 599095 w 599095"/>
              <a:gd name="connsiteY2" fmla="*/ 153195 h 596900"/>
              <a:gd name="connsiteX3" fmla="*/ 492983 w 599095"/>
              <a:gd name="connsiteY3" fmla="*/ 366287 h 596900"/>
              <a:gd name="connsiteX4" fmla="*/ 543533 w 599095"/>
              <a:gd name="connsiteY4" fmla="*/ 596900 h 596900"/>
              <a:gd name="connsiteX5" fmla="*/ 0 w 599095"/>
              <a:gd name="connsiteY5" fmla="*/ 596900 h 596900"/>
              <a:gd name="connsiteX6" fmla="*/ 298450 w 599095"/>
              <a:gd name="connsiteY6" fmla="*/ 298450 h 596900"/>
              <a:gd name="connsiteX7" fmla="*/ 0 w 599095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87189"/>
              <a:gd name="connsiteY0" fmla="*/ 0 h 596900"/>
              <a:gd name="connsiteX1" fmla="*/ 538770 w 587189"/>
              <a:gd name="connsiteY1" fmla="*/ 0 h 596900"/>
              <a:gd name="connsiteX2" fmla="*/ 587189 w 587189"/>
              <a:gd name="connsiteY2" fmla="*/ 150814 h 596900"/>
              <a:gd name="connsiteX3" fmla="*/ 492983 w 587189"/>
              <a:gd name="connsiteY3" fmla="*/ 366287 h 596900"/>
              <a:gd name="connsiteX4" fmla="*/ 543533 w 587189"/>
              <a:gd name="connsiteY4" fmla="*/ 596900 h 596900"/>
              <a:gd name="connsiteX5" fmla="*/ 0 w 587189"/>
              <a:gd name="connsiteY5" fmla="*/ 596900 h 596900"/>
              <a:gd name="connsiteX6" fmla="*/ 298450 w 587189"/>
              <a:gd name="connsiteY6" fmla="*/ 298450 h 596900"/>
              <a:gd name="connsiteX7" fmla="*/ 0 w 587189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492983 w 596491"/>
              <a:gd name="connsiteY3" fmla="*/ 366287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596491"/>
              <a:gd name="connsiteY0" fmla="*/ 0 h 596900"/>
              <a:gd name="connsiteX1" fmla="*/ 538770 w 596491"/>
              <a:gd name="connsiteY1" fmla="*/ 0 h 596900"/>
              <a:gd name="connsiteX2" fmla="*/ 587189 w 596491"/>
              <a:gd name="connsiteY2" fmla="*/ 150814 h 596900"/>
              <a:gd name="connsiteX3" fmla="*/ 528702 w 596491"/>
              <a:gd name="connsiteY3" fmla="*/ 368669 h 596900"/>
              <a:gd name="connsiteX4" fmla="*/ 543533 w 596491"/>
              <a:gd name="connsiteY4" fmla="*/ 596900 h 596900"/>
              <a:gd name="connsiteX5" fmla="*/ 0 w 596491"/>
              <a:gd name="connsiteY5" fmla="*/ 596900 h 596900"/>
              <a:gd name="connsiteX6" fmla="*/ 298450 w 596491"/>
              <a:gd name="connsiteY6" fmla="*/ 298450 h 596900"/>
              <a:gd name="connsiteX7" fmla="*/ 0 w 596491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7890"/>
              <a:gd name="connsiteY0" fmla="*/ 0 h 596900"/>
              <a:gd name="connsiteX1" fmla="*/ 538770 w 617890"/>
              <a:gd name="connsiteY1" fmla="*/ 0 h 596900"/>
              <a:gd name="connsiteX2" fmla="*/ 613382 w 617890"/>
              <a:gd name="connsiteY2" fmla="*/ 153196 h 596900"/>
              <a:gd name="connsiteX3" fmla="*/ 528702 w 617890"/>
              <a:gd name="connsiteY3" fmla="*/ 368669 h 596900"/>
              <a:gd name="connsiteX4" fmla="*/ 543533 w 617890"/>
              <a:gd name="connsiteY4" fmla="*/ 596900 h 596900"/>
              <a:gd name="connsiteX5" fmla="*/ 0 w 617890"/>
              <a:gd name="connsiteY5" fmla="*/ 596900 h 596900"/>
              <a:gd name="connsiteX6" fmla="*/ 298450 w 617890"/>
              <a:gd name="connsiteY6" fmla="*/ 298450 h 596900"/>
              <a:gd name="connsiteX7" fmla="*/ 0 w 617890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5282"/>
              <a:gd name="connsiteY0" fmla="*/ 0 h 596900"/>
              <a:gd name="connsiteX1" fmla="*/ 538770 w 615282"/>
              <a:gd name="connsiteY1" fmla="*/ 0 h 596900"/>
              <a:gd name="connsiteX2" fmla="*/ 613382 w 615282"/>
              <a:gd name="connsiteY2" fmla="*/ 153196 h 596900"/>
              <a:gd name="connsiteX3" fmla="*/ 528702 w 615282"/>
              <a:gd name="connsiteY3" fmla="*/ 368669 h 596900"/>
              <a:gd name="connsiteX4" fmla="*/ 543533 w 615282"/>
              <a:gd name="connsiteY4" fmla="*/ 596900 h 596900"/>
              <a:gd name="connsiteX5" fmla="*/ 0 w 615282"/>
              <a:gd name="connsiteY5" fmla="*/ 596900 h 596900"/>
              <a:gd name="connsiteX6" fmla="*/ 298450 w 615282"/>
              <a:gd name="connsiteY6" fmla="*/ 298450 h 596900"/>
              <a:gd name="connsiteX7" fmla="*/ 0 w 6152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  <a:gd name="connsiteX0" fmla="*/ 0 w 613382"/>
              <a:gd name="connsiteY0" fmla="*/ 0 h 596900"/>
              <a:gd name="connsiteX1" fmla="*/ 538770 w 613382"/>
              <a:gd name="connsiteY1" fmla="*/ 0 h 596900"/>
              <a:gd name="connsiteX2" fmla="*/ 613382 w 613382"/>
              <a:gd name="connsiteY2" fmla="*/ 153196 h 596900"/>
              <a:gd name="connsiteX3" fmla="*/ 528702 w 613382"/>
              <a:gd name="connsiteY3" fmla="*/ 368669 h 596900"/>
              <a:gd name="connsiteX4" fmla="*/ 543533 w 613382"/>
              <a:gd name="connsiteY4" fmla="*/ 596900 h 596900"/>
              <a:gd name="connsiteX5" fmla="*/ 0 w 613382"/>
              <a:gd name="connsiteY5" fmla="*/ 596900 h 596900"/>
              <a:gd name="connsiteX6" fmla="*/ 298450 w 613382"/>
              <a:gd name="connsiteY6" fmla="*/ 298450 h 596900"/>
              <a:gd name="connsiteX7" fmla="*/ 0 w 613382"/>
              <a:gd name="connsiteY7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82" h="596900">
                <a:moveTo>
                  <a:pt x="0" y="0"/>
                </a:moveTo>
                <a:lnTo>
                  <a:pt x="538770" y="0"/>
                </a:lnTo>
                <a:cubicBezTo>
                  <a:pt x="588247" y="66940"/>
                  <a:pt x="609150" y="50538"/>
                  <a:pt x="613382" y="153196"/>
                </a:cubicBezTo>
                <a:cubicBezTo>
                  <a:pt x="603412" y="263122"/>
                  <a:pt x="562484" y="292081"/>
                  <a:pt x="528702" y="368669"/>
                </a:cubicBezTo>
                <a:cubicBezTo>
                  <a:pt x="496339" y="495546"/>
                  <a:pt x="518746" y="515267"/>
                  <a:pt x="543533" y="596900"/>
                </a:cubicBezTo>
                <a:lnTo>
                  <a:pt x="0" y="596900"/>
                </a:lnTo>
                <a:lnTo>
                  <a:pt x="298450" y="298450"/>
                </a:lnTo>
                <a:lnTo>
                  <a:pt x="0" y="0"/>
                </a:lnTo>
                <a:close/>
              </a:path>
            </a:pathLst>
          </a:custGeom>
          <a:solidFill>
            <a:srgbClr val="7F6000"/>
          </a:solidFill>
          <a:ln w="6350">
            <a:solidFill>
              <a:schemeClr val="accent4">
                <a:lumMod val="50000"/>
              </a:schemeClr>
            </a:soli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눈물 방울 115">
            <a:extLst>
              <a:ext uri="{FF2B5EF4-FFF2-40B4-BE49-F238E27FC236}">
                <a16:creationId xmlns:a16="http://schemas.microsoft.com/office/drawing/2014/main" id="{19D0D7AA-8C82-470C-9B46-FFCB794A2A72}"/>
              </a:ext>
            </a:extLst>
          </p:cNvPr>
          <p:cNvSpPr/>
          <p:nvPr/>
        </p:nvSpPr>
        <p:spPr>
          <a:xfrm rot="19114313">
            <a:off x="2448895" y="5875633"/>
            <a:ext cx="333015" cy="33301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7F11F72-AF7D-490A-AB1F-54FA54BE4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0207" y="2055300"/>
            <a:ext cx="2138217" cy="46317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Picture 2" descr="카메라 | 삼성 갤럭시 S20 | S20+ | S20 Ultra 5G | Samsung 대한민국">
            <a:extLst>
              <a:ext uri="{FF2B5EF4-FFF2-40B4-BE49-F238E27FC236}">
                <a16:creationId xmlns:a16="http://schemas.microsoft.com/office/drawing/2014/main" id="{D897DE07-E270-407A-9F03-26DCB5D9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02" y="2003453"/>
            <a:ext cx="2814096" cy="4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41B180-173B-4FB8-A8F7-BFB2ECE1B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8455" y="2045572"/>
            <a:ext cx="2144365" cy="461228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Picture 2" descr="카메라 | 삼성 갤럭시 S20 | S20+ | S20 Ultra 5G | Samsung 대한민국">
            <a:extLst>
              <a:ext uri="{FF2B5EF4-FFF2-40B4-BE49-F238E27FC236}">
                <a16:creationId xmlns:a16="http://schemas.microsoft.com/office/drawing/2014/main" id="{6203794E-967A-48B4-8391-951CDA37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24" y="2014073"/>
            <a:ext cx="2814096" cy="4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FA84B8-6425-4E87-BBBA-67067078D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1376" y="2027826"/>
            <a:ext cx="2140288" cy="467433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9" name="Picture 2" descr="카메라 | 삼성 갤럭시 S20 | S20+ | S20 Ultra 5G | Samsung 대한민국">
            <a:extLst>
              <a:ext uri="{FF2B5EF4-FFF2-40B4-BE49-F238E27FC236}">
                <a16:creationId xmlns:a16="http://schemas.microsoft.com/office/drawing/2014/main" id="{B0FFF21B-7FA6-4A34-BB86-EC4D7D94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20" y="2016167"/>
            <a:ext cx="2814096" cy="4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A90BA7-94FC-45CF-BA61-FFEFBC44B05A}"/>
              </a:ext>
            </a:extLst>
          </p:cNvPr>
          <p:cNvGrpSpPr/>
          <p:nvPr/>
        </p:nvGrpSpPr>
        <p:grpSpPr>
          <a:xfrm>
            <a:off x="5677068" y="542"/>
            <a:ext cx="1457542" cy="830997"/>
            <a:chOff x="4274174" y="-139700"/>
            <a:chExt cx="3173704" cy="17653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B5CA50-818B-44E5-B55C-CF41D09A48CB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" name="순서도: 처리 35">
              <a:extLst>
                <a:ext uri="{FF2B5EF4-FFF2-40B4-BE49-F238E27FC236}">
                  <a16:creationId xmlns:a16="http://schemas.microsoft.com/office/drawing/2014/main" id="{B8F8418E-ADA2-4084-AE95-EB14028FAA04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54BC5C-F1FA-4DB2-82E2-DC8461EAF9CB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홍보</a:t>
              </a:r>
              <a:r>
                <a:rPr lang="en-US" altLang="ko-KR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마케팅</a:t>
              </a:r>
            </a:p>
          </p:txBody>
        </p:sp>
        <p:pic>
          <p:nvPicPr>
            <p:cNvPr id="38" name="그래픽 37" descr="방향">
              <a:extLst>
                <a:ext uri="{FF2B5EF4-FFF2-40B4-BE49-F238E27FC236}">
                  <a16:creationId xmlns:a16="http://schemas.microsoft.com/office/drawing/2014/main" id="{3928EC97-3A72-4AB1-9F09-A6B3DC8B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8097" y="-606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934FF2-09E7-4AD2-BF44-0F6B380FB1AD}"/>
              </a:ext>
            </a:extLst>
          </p:cNvPr>
          <p:cNvGrpSpPr/>
          <p:nvPr/>
        </p:nvGrpSpPr>
        <p:grpSpPr>
          <a:xfrm>
            <a:off x="4511441" y="0"/>
            <a:ext cx="1218290" cy="830997"/>
            <a:chOff x="4149724" y="-139700"/>
            <a:chExt cx="3015721" cy="17653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AEDB4FD-7009-4951-A156-C60B21CC51A3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순서도: 처리 78">
              <a:extLst>
                <a:ext uri="{FF2B5EF4-FFF2-40B4-BE49-F238E27FC236}">
                  <a16:creationId xmlns:a16="http://schemas.microsoft.com/office/drawing/2014/main" id="{3270D721-4A33-4066-8249-84A5C620E1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69A027-DEA8-4EA7-ABB1-E51067FD449F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고객 분석</a:t>
              </a:r>
            </a:p>
          </p:txBody>
        </p:sp>
        <p:pic>
          <p:nvPicPr>
            <p:cNvPr id="81" name="그래픽 80" descr="방향">
              <a:extLst>
                <a:ext uri="{FF2B5EF4-FFF2-40B4-BE49-F238E27FC236}">
                  <a16:creationId xmlns:a16="http://schemas.microsoft.com/office/drawing/2014/main" id="{0685CAA0-7F56-49A8-8D4E-F9DB263B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4253E5-76EE-4D00-8DBE-57AF249FF922}"/>
              </a:ext>
            </a:extLst>
          </p:cNvPr>
          <p:cNvGrpSpPr/>
          <p:nvPr/>
        </p:nvGrpSpPr>
        <p:grpSpPr>
          <a:xfrm>
            <a:off x="3283627" y="0"/>
            <a:ext cx="1218290" cy="830997"/>
            <a:chOff x="4149724" y="-139700"/>
            <a:chExt cx="3015721" cy="17653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54859B7-1EDF-421F-AF8A-FA68814B8EF8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424FF688-2A1B-474F-9A68-5512BF6D0D6A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9B15D1-5584-49BC-A5C5-2E049B857B44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 시장성</a:t>
              </a:r>
            </a:p>
          </p:txBody>
        </p:sp>
        <p:pic>
          <p:nvPicPr>
            <p:cNvPr id="56" name="그래픽 55" descr="방향">
              <a:extLst>
                <a:ext uri="{FF2B5EF4-FFF2-40B4-BE49-F238E27FC236}">
                  <a16:creationId xmlns:a16="http://schemas.microsoft.com/office/drawing/2014/main" id="{22AD094C-9A1D-48A4-947F-8E8815B6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0134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93FBA86-A05C-4B9B-8030-C3F6BB3745ED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A21D99-74FF-4769-856C-0519A63D237F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0325499E-49C7-4874-B080-EF91652F15A7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5699B-86A4-4062-A420-6BF84ADE6361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51" name="그래픽 50" descr="방향">
              <a:extLst>
                <a:ext uri="{FF2B5EF4-FFF2-40B4-BE49-F238E27FC236}">
                  <a16:creationId xmlns:a16="http://schemas.microsoft.com/office/drawing/2014/main" id="{AB351460-D596-4D7D-99D7-9BCCE76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10909299" y="1228585"/>
            <a:ext cx="1282699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-1" y="1228585"/>
            <a:ext cx="6840787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298CFD-D6CD-4314-B668-21070992C472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1892E42-B544-42EA-B3AC-82ABD000801E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4" name="순서도: 처리 43">
              <a:extLst>
                <a:ext uri="{FF2B5EF4-FFF2-40B4-BE49-F238E27FC236}">
                  <a16:creationId xmlns:a16="http://schemas.microsoft.com/office/drawing/2014/main" id="{1CEAF273-F579-4D1E-B738-6B9F305AB17C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E31133-3C78-4D13-83A6-E49D18B31FBC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46" name="그래픽 45" descr="방향">
              <a:extLst>
                <a:ext uri="{FF2B5EF4-FFF2-40B4-BE49-F238E27FC236}">
                  <a16:creationId xmlns:a16="http://schemas.microsoft.com/office/drawing/2014/main" id="{ABFD5FAD-8634-4BD4-A900-D064DD59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FD88E-9EE4-4FE6-A0E8-BF95AF1FA824}"/>
              </a:ext>
            </a:extLst>
          </p:cNvPr>
          <p:cNvSpPr/>
          <p:nvPr/>
        </p:nvSpPr>
        <p:spPr>
          <a:xfrm>
            <a:off x="7139430" y="1326"/>
            <a:ext cx="3483793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6F79351-78A6-41CF-93E1-5D9CB9DC145E}"/>
              </a:ext>
            </a:extLst>
          </p:cNvPr>
          <p:cNvSpPr/>
          <p:nvPr/>
        </p:nvSpPr>
        <p:spPr>
          <a:xfrm>
            <a:off x="7255751" y="1133000"/>
            <a:ext cx="3267459" cy="59229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39F6D-12F8-43B6-B18C-4F8A0B11797D}"/>
              </a:ext>
            </a:extLst>
          </p:cNvPr>
          <p:cNvSpPr txBox="1"/>
          <p:nvPr/>
        </p:nvSpPr>
        <p:spPr>
          <a:xfrm>
            <a:off x="7717259" y="1244748"/>
            <a:ext cx="229439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설계 방향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7166896" y="317673"/>
            <a:ext cx="3267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프로토타입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4446" y="80846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EFAA6-1F53-4C5E-B5AC-2D780F72D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18" y="2014073"/>
            <a:ext cx="2103220" cy="4562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2" descr="카메라 | 삼성 갤럭시 S20 | S20+ | S20 Ultra 5G | Samsung 대한민국">
            <a:extLst>
              <a:ext uri="{FF2B5EF4-FFF2-40B4-BE49-F238E27FC236}">
                <a16:creationId xmlns:a16="http://schemas.microsoft.com/office/drawing/2014/main" id="{5CDB890C-5621-49D0-9C95-63A9854B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08" y="1985498"/>
            <a:ext cx="2814096" cy="4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5B45B80-DEA4-42A7-BC5A-533D90C4C0F3}"/>
              </a:ext>
            </a:extLst>
          </p:cNvPr>
          <p:cNvSpPr/>
          <p:nvPr/>
        </p:nvSpPr>
        <p:spPr>
          <a:xfrm>
            <a:off x="2083871" y="3652617"/>
            <a:ext cx="1815553" cy="1037532"/>
          </a:xfrm>
          <a:prstGeom prst="rightArrow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안전 안내 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DD059-86C1-47EF-A506-8EE0CC6E4851}"/>
              </a:ext>
            </a:extLst>
          </p:cNvPr>
          <p:cNvSpPr txBox="1"/>
          <p:nvPr/>
        </p:nvSpPr>
        <p:spPr>
          <a:xfrm>
            <a:off x="1257300" y="1267056"/>
            <a:ext cx="5591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안전 안내 기능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 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구역 진입 알림</a:t>
            </a:r>
            <a:endParaRPr lang="ko-KR" altLang="en-US" sz="1600" dirty="0"/>
          </a:p>
        </p:txBody>
      </p:sp>
      <p:pic>
        <p:nvPicPr>
          <p:cNvPr id="8" name="그래픽 7" descr="터치 스크린">
            <a:extLst>
              <a:ext uri="{FF2B5EF4-FFF2-40B4-BE49-F238E27FC236}">
                <a16:creationId xmlns:a16="http://schemas.microsoft.com/office/drawing/2014/main" id="{FA357B7B-19DC-46FC-A40D-FE0FD42F8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5233" y="5657898"/>
            <a:ext cx="914400" cy="914400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E391F61-A649-4CEF-A9E5-EEBF85E0D683}"/>
              </a:ext>
            </a:extLst>
          </p:cNvPr>
          <p:cNvSpPr/>
          <p:nvPr/>
        </p:nvSpPr>
        <p:spPr>
          <a:xfrm>
            <a:off x="7790637" y="3652617"/>
            <a:ext cx="2583378" cy="1037532"/>
          </a:xfrm>
          <a:prstGeom prst="rightArrow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위험 구역 진입 시 알림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461CC91-D5D8-47B2-BC9C-CDC6222E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0221" y="6373765"/>
            <a:ext cx="274320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34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-2" y="6326732"/>
            <a:ext cx="12192001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3173256" y="-5129"/>
            <a:ext cx="9018744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FD88E-9EE4-4FE6-A0E8-BF95AF1FA824}"/>
              </a:ext>
            </a:extLst>
          </p:cNvPr>
          <p:cNvSpPr/>
          <p:nvPr/>
        </p:nvSpPr>
        <p:spPr>
          <a:xfrm>
            <a:off x="610750" y="-5129"/>
            <a:ext cx="2364679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38FA-F002-4042-BBAF-43B0441D2B6D}"/>
              </a:ext>
            </a:extLst>
          </p:cNvPr>
          <p:cNvSpPr txBox="1"/>
          <p:nvPr/>
        </p:nvSpPr>
        <p:spPr>
          <a:xfrm>
            <a:off x="1109421" y="18521"/>
            <a:ext cx="116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pic>
        <p:nvPicPr>
          <p:cNvPr id="3" name="그래픽 2" descr="방향">
            <a:extLst>
              <a:ext uri="{FF2B5EF4-FFF2-40B4-BE49-F238E27FC236}">
                <a16:creationId xmlns:a16="http://schemas.microsoft.com/office/drawing/2014/main" id="{81AF8377-0A86-48C8-AC29-C79EE34A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136" y="47367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FCB0D34-B84E-4491-82F1-30B821A5D623}"/>
              </a:ext>
            </a:extLst>
          </p:cNvPr>
          <p:cNvSpPr txBox="1"/>
          <p:nvPr/>
        </p:nvSpPr>
        <p:spPr>
          <a:xfrm>
            <a:off x="449943" y="1561616"/>
            <a:ext cx="10493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위험 정보를 수집해 지도에 시각화, 사용자 맞춤 경로를 안내하는 등 타 서비스보다 실질적인 도움을 제공하는 것을 목표로 함.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1E9C93-24E2-4E19-AFC7-B9BF786FECFE}"/>
              </a:ext>
            </a:extLst>
          </p:cNvPr>
          <p:cNvSpPr/>
          <p:nvPr/>
        </p:nvSpPr>
        <p:spPr>
          <a:xfrm>
            <a:off x="509147" y="965996"/>
            <a:ext cx="6080339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55865-329C-45C2-AEB8-3971F0EF1522}"/>
              </a:ext>
            </a:extLst>
          </p:cNvPr>
          <p:cNvSpPr txBox="1"/>
          <p:nvPr/>
        </p:nvSpPr>
        <p:spPr>
          <a:xfrm>
            <a:off x="508000" y="899035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주 목표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E97C7-E478-4B5E-9462-7345895F768E}"/>
              </a:ext>
            </a:extLst>
          </p:cNvPr>
          <p:cNvSpPr txBox="1"/>
          <p:nvPr/>
        </p:nvSpPr>
        <p:spPr>
          <a:xfrm>
            <a:off x="471716" y="3252526"/>
            <a:ext cx="11342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등하교길에서 발생하는 사고가 빈번한 만큼 어린이 도보 안전을 위해 기술적인 힘이 필요한 지금 시점에서 어린이들이 믿고 안전하게 다닐 수  있는 앱의 개발이 필요하다고 보임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32E49E-B80D-4037-A946-5348808EBD89}"/>
              </a:ext>
            </a:extLst>
          </p:cNvPr>
          <p:cNvSpPr/>
          <p:nvPr/>
        </p:nvSpPr>
        <p:spPr>
          <a:xfrm>
            <a:off x="530920" y="2656906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73143-48D1-4131-8678-FDEDD37DB986}"/>
              </a:ext>
            </a:extLst>
          </p:cNvPr>
          <p:cNvSpPr txBox="1"/>
          <p:nvPr/>
        </p:nvSpPr>
        <p:spPr>
          <a:xfrm>
            <a:off x="530920" y="2575758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개발의 필요성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8C45F-BAB1-4A09-BBBB-724FB95BF81C}"/>
              </a:ext>
            </a:extLst>
          </p:cNvPr>
          <p:cNvSpPr txBox="1"/>
          <p:nvPr/>
        </p:nvSpPr>
        <p:spPr>
          <a:xfrm>
            <a:off x="478976" y="4885383"/>
            <a:ext cx="11097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지자체 협력을 통한 지역별 맞춤화 전략</a:t>
            </a:r>
            <a:endParaRPr lang="en-US" altLang="ko-KR" sz="2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맘 카페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난개발 지역의 초등학교 등을 대상으로 온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·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오프라인 홍보 추진</a:t>
            </a:r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  <a:p>
            <a:r>
              <a:rPr lang="en-US" altLang="ko-KR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3)</a:t>
            </a:r>
            <a:r>
              <a:rPr lang="ko-KR" altLang="en-US" sz="2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구청 및 복지센터와 연계하여 홍보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9AB6B-8B1D-46B3-B0C2-4970C5A5049C}"/>
              </a:ext>
            </a:extLst>
          </p:cNvPr>
          <p:cNvSpPr/>
          <p:nvPr/>
        </p:nvSpPr>
        <p:spPr>
          <a:xfrm>
            <a:off x="538180" y="4289763"/>
            <a:ext cx="6058566" cy="413781"/>
          </a:xfrm>
          <a:prstGeom prst="rect">
            <a:avLst/>
          </a:prstGeom>
          <a:solidFill>
            <a:srgbClr val="FFC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25F2-D7C3-4288-8252-8BB36DFE1243}"/>
              </a:ext>
            </a:extLst>
          </p:cNvPr>
          <p:cNvSpPr txBox="1"/>
          <p:nvPr/>
        </p:nvSpPr>
        <p:spPr>
          <a:xfrm>
            <a:off x="538180" y="4208615"/>
            <a:ext cx="10899776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&lt;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우리 아이 안전 걸음 맵</a:t>
            </a:r>
            <a:r>
              <a:rPr lang="en-US" altLang="ko-KR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sz="24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홍보 전략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481C7129-D167-43B9-B95B-D4FC0F81C3E6}"/>
              </a:ext>
            </a:extLst>
          </p:cNvPr>
          <p:cNvSpPr/>
          <p:nvPr/>
        </p:nvSpPr>
        <p:spPr>
          <a:xfrm>
            <a:off x="0" y="400"/>
            <a:ext cx="412923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FEF6101-90AD-4779-8D12-7989BD11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43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859D1AAE-593D-4ABB-BBE6-D6AC1AAEDFD5}"/>
              </a:ext>
            </a:extLst>
          </p:cNvPr>
          <p:cNvGrpSpPr/>
          <p:nvPr/>
        </p:nvGrpSpPr>
        <p:grpSpPr>
          <a:xfrm>
            <a:off x="3283627" y="0"/>
            <a:ext cx="1218290" cy="830997"/>
            <a:chOff x="4149724" y="-139700"/>
            <a:chExt cx="3015721" cy="176530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90C4243-FD49-46E0-8319-07B57453AA33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2" name="순서도: 처리 81">
              <a:extLst>
                <a:ext uri="{FF2B5EF4-FFF2-40B4-BE49-F238E27FC236}">
                  <a16:creationId xmlns:a16="http://schemas.microsoft.com/office/drawing/2014/main" id="{D6076E45-C487-4B01-909A-D731F3E80548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E38E5A-8680-4070-8E5C-CDD9E0B00456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 시장성</a:t>
              </a:r>
            </a:p>
          </p:txBody>
        </p:sp>
        <p:pic>
          <p:nvPicPr>
            <p:cNvPr id="84" name="그래픽 83" descr="방향">
              <a:extLst>
                <a:ext uri="{FF2B5EF4-FFF2-40B4-BE49-F238E27FC236}">
                  <a16:creationId xmlns:a16="http://schemas.microsoft.com/office/drawing/2014/main" id="{DC3E2F37-65F4-4568-9AAC-BCB8D5E8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0134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BDCE1F-6789-44A2-8569-658D02B50CA3}"/>
              </a:ext>
            </a:extLst>
          </p:cNvPr>
          <p:cNvGrpSpPr/>
          <p:nvPr/>
        </p:nvGrpSpPr>
        <p:grpSpPr>
          <a:xfrm>
            <a:off x="2063823" y="0"/>
            <a:ext cx="1218290" cy="830997"/>
            <a:chOff x="4149724" y="-139700"/>
            <a:chExt cx="3015721" cy="17653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CFEA6E-319D-488C-A446-2D42650DEE1A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7" name="순서도: 처리 56">
              <a:extLst>
                <a:ext uri="{FF2B5EF4-FFF2-40B4-BE49-F238E27FC236}">
                  <a16:creationId xmlns:a16="http://schemas.microsoft.com/office/drawing/2014/main" id="{04879C4A-66F0-47E8-BA23-6891DFDE08BB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623698D-150B-483F-A0AA-B05B948F1854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개발 일정</a:t>
              </a:r>
            </a:p>
          </p:txBody>
        </p:sp>
        <p:pic>
          <p:nvPicPr>
            <p:cNvPr id="59" name="그래픽 58" descr="방향">
              <a:extLst>
                <a:ext uri="{FF2B5EF4-FFF2-40B4-BE49-F238E27FC236}">
                  <a16:creationId xmlns:a16="http://schemas.microsoft.com/office/drawing/2014/main" id="{2EF70EFD-FFF2-4449-84FB-7F16C98CE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1953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2A0A19-19E5-4017-A1FA-662256441FE0}"/>
              </a:ext>
            </a:extLst>
          </p:cNvPr>
          <p:cNvSpPr/>
          <p:nvPr/>
        </p:nvSpPr>
        <p:spPr>
          <a:xfrm>
            <a:off x="3048891" y="4520037"/>
            <a:ext cx="6112410" cy="1933006"/>
          </a:xfrm>
          <a:prstGeom prst="round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63D104-DB68-4DD4-AF6A-2167D2F5D8DB}"/>
              </a:ext>
            </a:extLst>
          </p:cNvPr>
          <p:cNvSpPr/>
          <p:nvPr/>
        </p:nvSpPr>
        <p:spPr>
          <a:xfrm>
            <a:off x="6457876" y="2229419"/>
            <a:ext cx="5319394" cy="1933006"/>
          </a:xfrm>
          <a:prstGeom prst="round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40E9A4-FE1D-4295-B5D7-4CB7401A843C}"/>
              </a:ext>
            </a:extLst>
          </p:cNvPr>
          <p:cNvSpPr/>
          <p:nvPr/>
        </p:nvSpPr>
        <p:spPr>
          <a:xfrm>
            <a:off x="426063" y="2229419"/>
            <a:ext cx="5308061" cy="1933006"/>
          </a:xfrm>
          <a:prstGeom prst="round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5813A843-23CB-4682-B776-8745C7A76E3C}"/>
              </a:ext>
            </a:extLst>
          </p:cNvPr>
          <p:cNvSpPr/>
          <p:nvPr/>
        </p:nvSpPr>
        <p:spPr>
          <a:xfrm>
            <a:off x="8105122" y="1228585"/>
            <a:ext cx="4086877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270A8524-7D69-4EB5-BB6A-9095126F90A9}"/>
              </a:ext>
            </a:extLst>
          </p:cNvPr>
          <p:cNvSpPr/>
          <p:nvPr/>
        </p:nvSpPr>
        <p:spPr>
          <a:xfrm>
            <a:off x="-1" y="1228585"/>
            <a:ext cx="4219575" cy="538042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34310C89-45DE-43A0-A58A-C3AABFF5DDFE}"/>
              </a:ext>
            </a:extLst>
          </p:cNvPr>
          <p:cNvSpPr/>
          <p:nvPr/>
        </p:nvSpPr>
        <p:spPr>
          <a:xfrm>
            <a:off x="893916" y="2644624"/>
            <a:ext cx="418641" cy="110259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0FD2F4-90A3-4E90-8FAC-A041215EF61C}"/>
              </a:ext>
            </a:extLst>
          </p:cNvPr>
          <p:cNvSpPr txBox="1"/>
          <p:nvPr/>
        </p:nvSpPr>
        <p:spPr>
          <a:xfrm>
            <a:off x="1574629" y="2394317"/>
            <a:ext cx="4238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예상 사용자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보호가 필요한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어린이/청소년</a:t>
            </a: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어린이/청소년 자녀를 둔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학부모</a:t>
            </a: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거동에 주의가 필요한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고 연령층</a:t>
            </a: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 사회의 안전에 관심이 많은 주민</a:t>
            </a:r>
          </a:p>
        </p:txBody>
      </p:sp>
      <p:pic>
        <p:nvPicPr>
          <p:cNvPr id="14" name="그래픽 13" descr="핀 있는 지도">
            <a:extLst>
              <a:ext uri="{FF2B5EF4-FFF2-40B4-BE49-F238E27FC236}">
                <a16:creationId xmlns:a16="http://schemas.microsoft.com/office/drawing/2014/main" id="{A572EFE0-C9D2-4DE5-A564-217E1690E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7428" y="2752725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EE985C5-25FE-48CB-AE62-BEDC74877898}"/>
              </a:ext>
            </a:extLst>
          </p:cNvPr>
          <p:cNvSpPr txBox="1"/>
          <p:nvPr/>
        </p:nvSpPr>
        <p:spPr>
          <a:xfrm>
            <a:off x="7732003" y="2438922"/>
            <a:ext cx="40452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필요 분야</a:t>
            </a: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학교 주변, 고령 인구가 많은 곳 등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도보 안전에 주의를 기울여야 하는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연령대의 주민들이 많이 분포하는 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지역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5F3B4A-91B6-45C8-8336-3BC80B706064}"/>
              </a:ext>
            </a:extLst>
          </p:cNvPr>
          <p:cNvSpPr txBox="1"/>
          <p:nvPr/>
        </p:nvSpPr>
        <p:spPr>
          <a:xfrm>
            <a:off x="426063" y="1267056"/>
            <a:ext cx="4460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예상 사용자 </a:t>
            </a:r>
            <a:r>
              <a:rPr lang="en-US" altLang="ko-KR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2800" kern="0" spc="-4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필요 분야</a:t>
            </a:r>
            <a:endParaRPr lang="ko-KR" altLang="en-US" sz="16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9BDF23-9F78-4973-9C9B-D817D5746638}"/>
              </a:ext>
            </a:extLst>
          </p:cNvPr>
          <p:cNvGrpSpPr/>
          <p:nvPr/>
        </p:nvGrpSpPr>
        <p:grpSpPr>
          <a:xfrm>
            <a:off x="852567" y="-3069"/>
            <a:ext cx="1218290" cy="830997"/>
            <a:chOff x="4149724" y="-139700"/>
            <a:chExt cx="3015721" cy="17653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ACB3A9A-EFC2-4FBB-A162-4477055C1D78}"/>
                </a:ext>
              </a:extLst>
            </p:cNvPr>
            <p:cNvSpPr/>
            <p:nvPr/>
          </p:nvSpPr>
          <p:spPr>
            <a:xfrm>
              <a:off x="4149726" y="-139700"/>
              <a:ext cx="3015719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2" name="순서도: 처리 51">
              <a:extLst>
                <a:ext uri="{FF2B5EF4-FFF2-40B4-BE49-F238E27FC236}">
                  <a16:creationId xmlns:a16="http://schemas.microsoft.com/office/drawing/2014/main" id="{3B84B6F5-35C3-48F6-93E2-06208046A8B7}"/>
                </a:ext>
              </a:extLst>
            </p:cNvPr>
            <p:cNvSpPr/>
            <p:nvPr/>
          </p:nvSpPr>
          <p:spPr>
            <a:xfrm flipV="1">
              <a:off x="4149724" y="1116072"/>
              <a:ext cx="3015719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566EB2-18A0-4F6E-BA01-02D74B0F6F3A}"/>
                </a:ext>
              </a:extLst>
            </p:cNvPr>
            <p:cNvSpPr txBox="1"/>
            <p:nvPr/>
          </p:nvSpPr>
          <p:spPr>
            <a:xfrm>
              <a:off x="4286315" y="270159"/>
              <a:ext cx="2711451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제품 소개</a:t>
              </a:r>
            </a:p>
          </p:txBody>
        </p:sp>
        <p:pic>
          <p:nvPicPr>
            <p:cNvPr id="54" name="그래픽 53" descr="방향">
              <a:extLst>
                <a:ext uri="{FF2B5EF4-FFF2-40B4-BE49-F238E27FC236}">
                  <a16:creationId xmlns:a16="http://schemas.microsoft.com/office/drawing/2014/main" id="{F56F9D0E-61E6-473A-B73C-98F5E702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938" y="75073"/>
              <a:ext cx="587376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C12BE5-3B4C-4992-918F-55477A87B6A2}"/>
              </a:ext>
            </a:extLst>
          </p:cNvPr>
          <p:cNvGrpSpPr/>
          <p:nvPr/>
        </p:nvGrpSpPr>
        <p:grpSpPr>
          <a:xfrm>
            <a:off x="9182468" y="-3069"/>
            <a:ext cx="1457542" cy="830997"/>
            <a:chOff x="4274174" y="-139700"/>
            <a:chExt cx="3173704" cy="17653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2B1F314-7A35-486D-ABC4-875853756095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2" name="순서도: 처리 61">
              <a:extLst>
                <a:ext uri="{FF2B5EF4-FFF2-40B4-BE49-F238E27FC236}">
                  <a16:creationId xmlns:a16="http://schemas.microsoft.com/office/drawing/2014/main" id="{CEC55E15-75DB-47FB-8486-B1705C82541A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117551-A70A-4C03-9BB0-CCADBB11D537}"/>
                </a:ext>
              </a:extLst>
            </p:cNvPr>
            <p:cNvSpPr txBox="1"/>
            <p:nvPr/>
          </p:nvSpPr>
          <p:spPr>
            <a:xfrm>
              <a:off x="4274174" y="203405"/>
              <a:ext cx="3011742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프로토타입</a:t>
              </a:r>
            </a:p>
          </p:txBody>
        </p:sp>
        <p:pic>
          <p:nvPicPr>
            <p:cNvPr id="64" name="그래픽 63" descr="방향">
              <a:extLst>
                <a:ext uri="{FF2B5EF4-FFF2-40B4-BE49-F238E27FC236}">
                  <a16:creationId xmlns:a16="http://schemas.microsoft.com/office/drawing/2014/main" id="{E2EB94A2-1262-489B-B517-49B9C629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95310" y="20652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083CF6A-8EBF-4D41-AA9F-86437CFC1F10}"/>
              </a:ext>
            </a:extLst>
          </p:cNvPr>
          <p:cNvGrpSpPr/>
          <p:nvPr/>
        </p:nvGrpSpPr>
        <p:grpSpPr>
          <a:xfrm>
            <a:off x="7772568" y="542"/>
            <a:ext cx="1457542" cy="830997"/>
            <a:chOff x="4274174" y="-139700"/>
            <a:chExt cx="3173704" cy="17653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85F5CCB-85C0-4D77-BF03-8943C9B3C056}"/>
                </a:ext>
              </a:extLst>
            </p:cNvPr>
            <p:cNvSpPr/>
            <p:nvPr/>
          </p:nvSpPr>
          <p:spPr>
            <a:xfrm>
              <a:off x="4374193" y="-139700"/>
              <a:ext cx="3073685" cy="176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순서도: 처리 66">
              <a:extLst>
                <a:ext uri="{FF2B5EF4-FFF2-40B4-BE49-F238E27FC236}">
                  <a16:creationId xmlns:a16="http://schemas.microsoft.com/office/drawing/2014/main" id="{28FC29C0-5AB8-43AF-AA00-E9FE2820AB8F}"/>
                </a:ext>
              </a:extLst>
            </p:cNvPr>
            <p:cNvSpPr/>
            <p:nvPr/>
          </p:nvSpPr>
          <p:spPr>
            <a:xfrm>
              <a:off x="4374195" y="1099889"/>
              <a:ext cx="3073683" cy="97122"/>
            </a:xfrm>
            <a:prstGeom prst="flowChartProcess">
              <a:avLst/>
            </a:prstGeom>
            <a:solidFill>
              <a:srgbClr val="FFCB2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EC3735-6231-4FC9-999A-319F089D0201}"/>
                </a:ext>
              </a:extLst>
            </p:cNvPr>
            <p:cNvSpPr txBox="1"/>
            <p:nvPr/>
          </p:nvSpPr>
          <p:spPr>
            <a:xfrm>
              <a:off x="4274174" y="203405"/>
              <a:ext cx="3011743" cy="784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홍보</a:t>
              </a:r>
              <a:r>
                <a:rPr lang="en-US" altLang="ko-KR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B2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마케팅</a:t>
              </a:r>
            </a:p>
          </p:txBody>
        </p:sp>
        <p:pic>
          <p:nvPicPr>
            <p:cNvPr id="79" name="그래픽 78" descr="방향">
              <a:extLst>
                <a:ext uri="{FF2B5EF4-FFF2-40B4-BE49-F238E27FC236}">
                  <a16:creationId xmlns:a16="http://schemas.microsoft.com/office/drawing/2014/main" id="{12E3E7CE-D469-4170-809A-E036AB8A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8097" y="-606"/>
              <a:ext cx="587374" cy="5873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61094-9ABB-4B57-837D-7967DB92131F}"/>
              </a:ext>
            </a:extLst>
          </p:cNvPr>
          <p:cNvSpPr/>
          <p:nvPr/>
        </p:nvSpPr>
        <p:spPr>
          <a:xfrm>
            <a:off x="4511348" y="1326"/>
            <a:ext cx="33020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EDB0D381-7A06-432A-AB77-2F601D4C8FA2}"/>
              </a:ext>
            </a:extLst>
          </p:cNvPr>
          <p:cNvSpPr/>
          <p:nvPr/>
        </p:nvSpPr>
        <p:spPr>
          <a:xfrm>
            <a:off x="4609772" y="1133000"/>
            <a:ext cx="3103563" cy="80611"/>
          </a:xfrm>
          <a:prstGeom prst="flowChartProcess">
            <a:avLst/>
          </a:prstGeom>
          <a:solidFill>
            <a:srgbClr val="FFCB25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방향">
            <a:extLst>
              <a:ext uri="{FF2B5EF4-FFF2-40B4-BE49-F238E27FC236}">
                <a16:creationId xmlns:a16="http://schemas.microsoft.com/office/drawing/2014/main" id="{CDD1BEB6-595F-4FF8-9BDE-9C6648A2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4628" y="93764"/>
            <a:ext cx="587375" cy="58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2BAFA-1E62-4213-A72B-E80A7CD4928E}"/>
              </a:ext>
            </a:extLst>
          </p:cNvPr>
          <p:cNvSpPr txBox="1"/>
          <p:nvPr/>
        </p:nvSpPr>
        <p:spPr>
          <a:xfrm>
            <a:off x="5011282" y="1260911"/>
            <a:ext cx="264177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40" dirty="0">
                <a:solidFill>
                  <a:srgbClr val="0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어플리케이션 타겟팅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F206E-4A4D-40D8-9264-C719BD3BEE89}"/>
              </a:ext>
            </a:extLst>
          </p:cNvPr>
          <p:cNvSpPr txBox="1"/>
          <p:nvPr/>
        </p:nvSpPr>
        <p:spPr>
          <a:xfrm>
            <a:off x="4806623" y="317673"/>
            <a:ext cx="271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B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고객 분석</a:t>
            </a:r>
          </a:p>
        </p:txBody>
      </p:sp>
      <p:pic>
        <p:nvPicPr>
          <p:cNvPr id="7" name="그래픽 6" descr="조금 굽은 화살표">
            <a:extLst>
              <a:ext uri="{FF2B5EF4-FFF2-40B4-BE49-F238E27FC236}">
                <a16:creationId xmlns:a16="http://schemas.microsoft.com/office/drawing/2014/main" id="{DA7CA976-47AC-4BD5-8CAE-6F5DF1708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407" y="4723158"/>
            <a:ext cx="1526764" cy="1526764"/>
          </a:xfrm>
          <a:prstGeom prst="rect">
            <a:avLst/>
          </a:prstGeom>
          <a:effectLst>
            <a:outerShdw blurRad="50800" dist="38100" dir="5400000" sx="96000" sy="96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3FC89-E6E2-4F67-88DA-E62BC2ABDAF6}"/>
              </a:ext>
            </a:extLst>
          </p:cNvPr>
          <p:cNvSpPr txBox="1"/>
          <p:nvPr/>
        </p:nvSpPr>
        <p:spPr>
          <a:xfrm>
            <a:off x="4584134" y="4670932"/>
            <a:ext cx="44249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설계 목표</a:t>
            </a: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 연령층과 젊은 세대가 주 타겟인 만큼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단순하고 보기 편리하게</a:t>
            </a: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그럼에도 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감각적인 디자인은 유지할 수 있도록 </a:t>
            </a:r>
            <a:endParaRPr lang="en-US" altLang="ko-KR" sz="20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대중적으로 설계</a:t>
            </a:r>
            <a:r>
              <a:rPr lang="ko-KR" altLang="en-US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함을 목표로 함</a:t>
            </a:r>
            <a:r>
              <a:rPr lang="en-US" altLang="ko-KR" sz="20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pic>
        <p:nvPicPr>
          <p:cNvPr id="18" name="그래픽 17" descr="웹 디자인">
            <a:extLst>
              <a:ext uri="{FF2B5EF4-FFF2-40B4-BE49-F238E27FC236}">
                <a16:creationId xmlns:a16="http://schemas.microsoft.com/office/drawing/2014/main" id="{3B1E606D-478D-4BFA-BD30-AB20CEB2E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1445" y="5029340"/>
            <a:ext cx="914400" cy="9144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F152C8-ACA5-4E30-8401-73E706FE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0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609</Words>
  <Application>Microsoft Office PowerPoint</Application>
  <PresentationFormat>와이드스크린</PresentationFormat>
  <Paragraphs>154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Wingdings</vt:lpstr>
      <vt:lpstr>Arial</vt:lpstr>
      <vt:lpstr>서울남산체 L</vt:lpstr>
      <vt:lpstr>맑은 고딕</vt:lpstr>
      <vt:lpstr>서울남산체 EB</vt:lpstr>
      <vt:lpstr>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정 현수</cp:lastModifiedBy>
  <cp:revision>19</cp:revision>
  <dcterms:created xsi:type="dcterms:W3CDTF">2020-07-07T11:58:43Z</dcterms:created>
  <dcterms:modified xsi:type="dcterms:W3CDTF">2020-08-03T05:34:52Z</dcterms:modified>
</cp:coreProperties>
</file>